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61" r:id="rId4"/>
    <p:sldId id="284" r:id="rId5"/>
    <p:sldId id="301" r:id="rId6"/>
    <p:sldId id="286" r:id="rId7"/>
    <p:sldId id="304" r:id="rId8"/>
    <p:sldId id="312" r:id="rId9"/>
    <p:sldId id="307" r:id="rId10"/>
    <p:sldId id="313" r:id="rId11"/>
    <p:sldId id="279" r:id="rId1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E3E2"/>
    <a:srgbClr val="B0DADA"/>
    <a:srgbClr val="0E637D"/>
    <a:srgbClr val="006666"/>
    <a:srgbClr val="FFFFFF"/>
    <a:srgbClr val="B0B9C1"/>
    <a:srgbClr val="006699"/>
    <a:srgbClr val="1A576C"/>
    <a:srgbClr val="1D6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4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FEMPA.%20Evoluci&#243;n%20Programa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FEMPA.%20Evoluci&#243;n%20Programa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FEMPA.%20Evoluci&#243;n%20Programa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FEMPA.%20Evoluci&#243;n%20Programa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ponte\Documents\Trabajo\2025\Comit&#233;%20de%20Seguimiento%20FEMPA\PPTs\Datos\FEMPA.%20Evoluci&#243;n%20Programa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solidFill>
                  <a:srgbClr val="006666"/>
                </a:solidFill>
              </a:rPr>
              <a:t>Aprobaciones FEMPA</a:t>
            </a:r>
            <a:r>
              <a:rPr lang="en-US" sz="1800" b="1" baseline="0" dirty="0">
                <a:solidFill>
                  <a:srgbClr val="006666"/>
                </a:solidFill>
              </a:rPr>
              <a:t> </a:t>
            </a:r>
            <a:r>
              <a:rPr lang="en-US" sz="1800" b="1" dirty="0">
                <a:solidFill>
                  <a:srgbClr val="006666"/>
                </a:solidFill>
              </a:rPr>
              <a:t>23,22%</a:t>
            </a:r>
          </a:p>
        </c:rich>
      </c:tx>
      <c:layout>
        <c:manualLayout>
          <c:xMode val="edge"/>
          <c:yMode val="edge"/>
          <c:x val="0.74238883619885754"/>
          <c:y val="1.71373361832588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5.9141690379998939E-2"/>
          <c:y val="8.4905717663061084E-2"/>
          <c:w val="0.42909554428332697"/>
          <c:h val="0.85608736398082774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500662406411336"/>
          <c:y val="0.1115595043396593"/>
          <c:w val="0.21855108256737396"/>
          <c:h val="0.83919646134248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solidFill>
                  <a:srgbClr val="006666"/>
                </a:solidFill>
              </a:rPr>
              <a:t>Aprobaciones FEMPA</a:t>
            </a:r>
            <a:r>
              <a:rPr lang="en-US" sz="1800" b="1" baseline="0" dirty="0">
                <a:solidFill>
                  <a:srgbClr val="006666"/>
                </a:solidFill>
              </a:rPr>
              <a:t> </a:t>
            </a:r>
            <a:r>
              <a:rPr lang="en-US" sz="1800" b="1" dirty="0">
                <a:solidFill>
                  <a:srgbClr val="006666"/>
                </a:solidFill>
              </a:rPr>
              <a:t>23,22%</a:t>
            </a:r>
          </a:p>
        </c:rich>
      </c:tx>
      <c:layout>
        <c:manualLayout>
          <c:xMode val="edge"/>
          <c:yMode val="edge"/>
          <c:x val="0.74238883619885754"/>
          <c:y val="1.71373361832588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5.9141690379998939E-2"/>
          <c:y val="8.4905717663061084E-2"/>
          <c:w val="0.42909554428332697"/>
          <c:h val="0.85608736398082774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500662406411336"/>
          <c:y val="0.1115595043396593"/>
          <c:w val="0.21855108256737396"/>
          <c:h val="0.83919646134248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solidFill>
                  <a:srgbClr val="006666"/>
                </a:solidFill>
              </a:rPr>
              <a:t>Aprobaciones FEMPA</a:t>
            </a:r>
            <a:r>
              <a:rPr lang="en-US" sz="1800" b="1" baseline="0" dirty="0">
                <a:solidFill>
                  <a:srgbClr val="006666"/>
                </a:solidFill>
              </a:rPr>
              <a:t> </a:t>
            </a:r>
            <a:r>
              <a:rPr lang="en-US" sz="1800" b="1" dirty="0">
                <a:solidFill>
                  <a:srgbClr val="006666"/>
                </a:solidFill>
              </a:rPr>
              <a:t>23,22%</a:t>
            </a:r>
          </a:p>
        </c:rich>
      </c:tx>
      <c:layout>
        <c:manualLayout>
          <c:xMode val="edge"/>
          <c:yMode val="edge"/>
          <c:x val="0.74238883619885754"/>
          <c:y val="1.71373361832588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5.9141690379998939E-2"/>
          <c:y val="8.4905717663061084E-2"/>
          <c:w val="0.42909554428332697"/>
          <c:h val="0.85608736398082774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500662406411336"/>
          <c:y val="0.1115595043396593"/>
          <c:w val="0.21855108256737396"/>
          <c:h val="0.83919646134248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solidFill>
                  <a:srgbClr val="006666"/>
                </a:solidFill>
              </a:rPr>
              <a:t>Aprobaciones FEMPA</a:t>
            </a:r>
            <a:r>
              <a:rPr lang="en-US" sz="1800" b="1" baseline="0" dirty="0">
                <a:solidFill>
                  <a:srgbClr val="006666"/>
                </a:solidFill>
              </a:rPr>
              <a:t> </a:t>
            </a:r>
            <a:r>
              <a:rPr lang="en-US" sz="1800" b="1" dirty="0">
                <a:solidFill>
                  <a:srgbClr val="006666"/>
                </a:solidFill>
              </a:rPr>
              <a:t>23,22%</a:t>
            </a:r>
          </a:p>
        </c:rich>
      </c:tx>
      <c:layout>
        <c:manualLayout>
          <c:xMode val="edge"/>
          <c:yMode val="edge"/>
          <c:x val="0.74238883619885754"/>
          <c:y val="1.71373361832588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5.9141690379998939E-2"/>
          <c:y val="8.4905717663061084E-2"/>
          <c:w val="0.42909554428332697"/>
          <c:h val="0.85608736398082774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500662406411336"/>
          <c:y val="0.1115595043396593"/>
          <c:w val="0.21855108256737396"/>
          <c:h val="0.83919646134248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rgbClr val="006666"/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solidFill>
                  <a:srgbClr val="006666"/>
                </a:solidFill>
              </a:rPr>
              <a:t>Aprobaciones FEMPA</a:t>
            </a:r>
            <a:r>
              <a:rPr lang="en-US" sz="1800" b="1" baseline="0" dirty="0">
                <a:solidFill>
                  <a:srgbClr val="006666"/>
                </a:solidFill>
              </a:rPr>
              <a:t> </a:t>
            </a:r>
            <a:r>
              <a:rPr lang="en-US" sz="1800" b="1" dirty="0">
                <a:solidFill>
                  <a:srgbClr val="006666"/>
                </a:solidFill>
              </a:rPr>
              <a:t>23,22%</a:t>
            </a:r>
          </a:p>
        </c:rich>
      </c:tx>
      <c:layout>
        <c:manualLayout>
          <c:xMode val="edge"/>
          <c:yMode val="edge"/>
          <c:x val="0.74238883619885754"/>
          <c:y val="1.71373361832588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06666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5.9141690379998939E-2"/>
          <c:y val="8.4905717663061084E-2"/>
          <c:w val="0.42909554428332697"/>
          <c:h val="0.85608736398082774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500662406411336"/>
          <c:y val="0.1115595043396593"/>
          <c:w val="0.21855108256737396"/>
          <c:h val="0.83919646134248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0.01266</cdr:x>
      <cdr:y>0.16038</cdr:y>
    </cdr:from>
    <cdr:to>
      <cdr:x>1</cdr:x>
      <cdr:y>0.36804</cdr:y>
    </cdr:to>
    <cdr:sp macro="" textlink="">
      <cdr:nvSpPr>
        <cdr:cNvPr id="2" name="CuadroTexto 7">
          <a:extLst xmlns:a="http://schemas.openxmlformats.org/drawingml/2006/main">
            <a:ext uri="{FF2B5EF4-FFF2-40B4-BE49-F238E27FC236}">
              <a16:creationId xmlns:a16="http://schemas.microsoft.com/office/drawing/2014/main" id="{7BDAE03C-173D-EC9D-D383-9B0CE79218C0}"/>
            </a:ext>
          </a:extLst>
        </cdr:cNvPr>
        <cdr:cNvSpPr txBox="1"/>
      </cdr:nvSpPr>
      <cdr:spPr>
        <a:xfrm xmlns:a="http://schemas.openxmlformats.org/drawingml/2006/main">
          <a:off x="149744" y="950825"/>
          <a:ext cx="11678342" cy="123110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2000" b="1" u="sng" dirty="0">
              <a:solidFill>
                <a:srgbClr val="0E637D"/>
              </a:solidFill>
            </a:rPr>
            <a:t> ANTES</a:t>
          </a:r>
          <a:r>
            <a:rPr lang="es-ES" sz="2000" dirty="0">
              <a:solidFill>
                <a:srgbClr val="0E637D"/>
              </a:solidFill>
            </a:rPr>
            <a:t> de activar Mecanismo </a:t>
          </a:r>
        </a:p>
        <a:p xmlns:a="http://schemas.openxmlformats.org/drawingml/2006/main">
          <a:endParaRPr lang="es-ES" dirty="0">
            <a:solidFill>
              <a:srgbClr val="0E637D"/>
            </a:solidFill>
          </a:endParaRPr>
        </a:p>
        <a:p xmlns:a="http://schemas.openxmlformats.org/drawingml/2006/main">
          <a:endParaRPr lang="es-ES" dirty="0"/>
        </a:p>
        <a:p xmlns:a="http://schemas.openxmlformats.org/drawingml/2006/main">
          <a:endParaRPr lang="es-ES" dirty="0"/>
        </a:p>
      </cdr:txBody>
    </cdr:sp>
  </cdr:relSizeAnchor>
  <cdr:relSizeAnchor xmlns:cdr="http://schemas.openxmlformats.org/drawingml/2006/chartDrawing">
    <cdr:from>
      <cdr:x>0.07729</cdr:x>
      <cdr:y>0.29616</cdr:y>
    </cdr:from>
    <cdr:to>
      <cdr:x>0.69011</cdr:x>
      <cdr:y>0.62348</cdr:y>
    </cdr:to>
    <cdr:pic>
      <cdr:nvPicPr>
        <cdr:cNvPr id="3" name="table">
          <a:extLst xmlns:a="http://schemas.openxmlformats.org/drawingml/2006/main">
            <a:ext uri="{FF2B5EF4-FFF2-40B4-BE49-F238E27FC236}">
              <a16:creationId xmlns:a16="http://schemas.microsoft.com/office/drawing/2014/main" id="{49522AF6-C336-4FC3-03F2-081FC4C4D2D1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914149" y="1755781"/>
          <a:ext cx="7248556" cy="194057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0.76473</cdr:x>
      <cdr:y>0.38423</cdr:y>
    </cdr:from>
    <cdr:to>
      <cdr:x>0.91591</cdr:x>
      <cdr:y>0.55374</cdr:y>
    </cdr:to>
    <cdr:sp macro="" textlink="">
      <cdr:nvSpPr>
        <cdr:cNvPr id="4" name="Elipse 3">
          <a:extLst xmlns:a="http://schemas.openxmlformats.org/drawingml/2006/main">
            <a:ext uri="{FF2B5EF4-FFF2-40B4-BE49-F238E27FC236}">
              <a16:creationId xmlns:a16="http://schemas.microsoft.com/office/drawing/2014/main" id="{F7772351-2BEF-C627-8107-D0E7F261AF98}"/>
            </a:ext>
          </a:extLst>
        </cdr:cNvPr>
        <cdr:cNvSpPr/>
      </cdr:nvSpPr>
      <cdr:spPr>
        <a:xfrm xmlns:a="http://schemas.openxmlformats.org/drawingml/2006/main">
          <a:off x="9045317" y="2277952"/>
          <a:ext cx="1788160" cy="1004935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s-ES"/>
        </a:p>
      </cdr:txBody>
    </cdr:sp>
  </cdr:relSizeAnchor>
  <cdr:relSizeAnchor xmlns:cdr="http://schemas.openxmlformats.org/drawingml/2006/chartDrawing">
    <cdr:from>
      <cdr:x>0.79242</cdr:x>
      <cdr:y>0.42088</cdr:y>
    </cdr:from>
    <cdr:to>
      <cdr:x>0.95393</cdr:x>
      <cdr:y>0.49875</cdr:y>
    </cdr:to>
    <cdr:sp macro="" textlink="">
      <cdr:nvSpPr>
        <cdr:cNvPr id="5" name="CuadroTexto 9">
          <a:extLst xmlns:a="http://schemas.openxmlformats.org/drawingml/2006/main">
            <a:ext uri="{FF2B5EF4-FFF2-40B4-BE49-F238E27FC236}">
              <a16:creationId xmlns:a16="http://schemas.microsoft.com/office/drawing/2014/main" id="{A452EB2F-F212-D128-6D23-2924989995EA}"/>
            </a:ext>
          </a:extLst>
        </cdr:cNvPr>
        <cdr:cNvSpPr txBox="1"/>
      </cdr:nvSpPr>
      <cdr:spPr>
        <a:xfrm xmlns:a="http://schemas.openxmlformats.org/drawingml/2006/main">
          <a:off x="9372844" y="2495234"/>
          <a:ext cx="1910282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2400" b="1" dirty="0"/>
            <a:t>189 M€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0.04306</cdr:x>
      <cdr:y>0.19604</cdr:y>
    </cdr:from>
    <cdr:to>
      <cdr:x>0.97714</cdr:x>
      <cdr:y>0.55425</cdr:y>
    </cdr:to>
    <cdr:sp macro="" textlink="">
      <cdr:nvSpPr>
        <cdr:cNvPr id="6" name="CuadroTexto 3">
          <a:extLst xmlns:a="http://schemas.openxmlformats.org/drawingml/2006/main">
            <a:ext uri="{FF2B5EF4-FFF2-40B4-BE49-F238E27FC236}">
              <a16:creationId xmlns:a16="http://schemas.microsoft.com/office/drawing/2014/main" id="{01BAEC46-1AA1-BF85-9044-C54141A88E8D}"/>
            </a:ext>
          </a:extLst>
        </cdr:cNvPr>
        <cdr:cNvSpPr txBox="1"/>
      </cdr:nvSpPr>
      <cdr:spPr>
        <a:xfrm xmlns:a="http://schemas.openxmlformats.org/drawingml/2006/main">
          <a:off x="509338" y="1162236"/>
          <a:ext cx="11048415" cy="212365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" sz="1800" dirty="0">
              <a:effectLst/>
              <a:latin typeface="Arial" panose="020B0604020202020204" pitchFamily="34" charset="0"/>
              <a:ea typeface="Times New Roman" panose="02020603050405020304" pitchFamily="18" charset="0"/>
            </a:rPr>
            <a:t>6 de febrero 2025. Autoridad de Gestión del FEMPA planteó un “</a:t>
          </a:r>
          <a:r>
            <a:rPr lang="es-ES" sz="1800" i="1" dirty="0">
              <a:effectLst/>
              <a:latin typeface="Arial" panose="020B0604020202020204" pitchFamily="34" charset="0"/>
              <a:ea typeface="Times New Roman" panose="02020603050405020304" pitchFamily="18" charset="0"/>
            </a:rPr>
            <a:t>mecanismo de flexibilidad preventivo</a:t>
          </a:r>
          <a:r>
            <a:rPr lang="es-ES" sz="1800" dirty="0">
              <a:effectLst/>
              <a:latin typeface="Arial" panose="020B0604020202020204" pitchFamily="34" charset="0"/>
              <a:ea typeface="Times New Roman" panose="02020603050405020304" pitchFamily="18" charset="0"/>
            </a:rPr>
            <a:t>”</a:t>
          </a:r>
        </a:p>
        <a:p xmlns:a="http://schemas.openxmlformats.org/drawingml/2006/main">
          <a:pPr algn="ctr"/>
          <a:endParaRPr lang="es-ES" sz="1800" dirty="0">
            <a:effectLst/>
            <a:latin typeface="Arial" panose="020B0604020202020204" pitchFamily="34" charset="0"/>
            <a:ea typeface="Times New Roman" panose="02020603050405020304" pitchFamily="18" charset="0"/>
          </a:endParaRPr>
        </a:p>
        <a:p xmlns:a="http://schemas.openxmlformats.org/drawingml/2006/main">
          <a:pPr algn="ctr"/>
          <a:r>
            <a:rPr lang="es-ES" sz="1800" dirty="0">
              <a:effectLst/>
              <a:latin typeface="Arial" panose="020B0604020202020204" pitchFamily="34" charset="0"/>
              <a:ea typeface="Times New Roman" panose="02020603050405020304" pitchFamily="18" charset="0"/>
            </a:rPr>
            <a:t>Objetivo de </a:t>
          </a:r>
          <a:r>
            <a:rPr lang="es-ES" sz="2000" b="1" dirty="0">
              <a:effectLst/>
              <a:latin typeface="Arial" panose="020B0604020202020204" pitchFamily="34" charset="0"/>
              <a:ea typeface="Times New Roman" panose="02020603050405020304" pitchFamily="18" charset="0"/>
            </a:rPr>
            <a:t>optimizar al máximo la ejecución de este Fondo </a:t>
          </a:r>
        </a:p>
        <a:p xmlns:a="http://schemas.openxmlformats.org/drawingml/2006/main">
          <a:r>
            <a:rPr lang="es-ES" dirty="0">
              <a:latin typeface="Arial" panose="020B0604020202020204" pitchFamily="34" charset="0"/>
            </a:rPr>
            <a:t>                               </a:t>
          </a:r>
        </a:p>
        <a:p xmlns:a="http://schemas.openxmlformats.org/drawingml/2006/main">
          <a:r>
            <a:rPr lang="es-ES" dirty="0">
              <a:latin typeface="Arial" panose="020B0604020202020204" pitchFamily="34" charset="0"/>
            </a:rPr>
            <a:t>                               Naturaleza</a:t>
          </a:r>
          <a:r>
            <a:rPr lang="es-ES" sz="2000" b="1" dirty="0">
              <a:latin typeface="Arial" panose="020B0604020202020204" pitchFamily="34" charset="0"/>
              <a:ea typeface="Times New Roman" panose="02020603050405020304" pitchFamily="18" charset="0"/>
            </a:rPr>
            <a:t> Voluntaria</a:t>
          </a:r>
          <a:endParaRPr lang="es-ES" sz="2000" b="1" dirty="0">
            <a:effectLst/>
            <a:latin typeface="Arial" panose="020B0604020202020204" pitchFamily="34" charset="0"/>
            <a:ea typeface="Times New Roman" panose="02020603050405020304" pitchFamily="18" charset="0"/>
          </a:endParaRPr>
        </a:p>
        <a:p xmlns:a="http://schemas.openxmlformats.org/drawingml/2006/main">
          <a:pPr algn="ctr"/>
          <a:endParaRPr lang="es-ES" sz="2000" b="1" dirty="0">
            <a:effectLst/>
            <a:latin typeface="Arial" panose="020B0604020202020204" pitchFamily="34" charset="0"/>
            <a:ea typeface="Times New Roman" panose="02020603050405020304" pitchFamily="18" charset="0"/>
          </a:endParaRPr>
        </a:p>
        <a:p xmlns:a="http://schemas.openxmlformats.org/drawingml/2006/main">
          <a:pPr marL="285750" indent="-285750" algn="r">
            <a:buFont typeface="Wingdings" panose="05000000000000000000" pitchFamily="2" charset="2"/>
            <a:buChar char="§"/>
          </a:pPr>
          <a:endParaRPr lang="es-ES" b="1" i="1" dirty="0">
            <a:solidFill>
              <a:schemeClr val="tx1">
                <a:lumMod val="50000"/>
                <a:lumOff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0.16809</cdr:x>
      <cdr:y>0.31188</cdr:y>
    </cdr:from>
    <cdr:to>
      <cdr:x>0.20994</cdr:x>
      <cdr:y>0.34812</cdr:y>
    </cdr:to>
    <cdr:sp macro="" textlink="">
      <cdr:nvSpPr>
        <cdr:cNvPr id="7" name="Flecha: a la derecha 6">
          <a:extLst xmlns:a="http://schemas.openxmlformats.org/drawingml/2006/main">
            <a:ext uri="{FF2B5EF4-FFF2-40B4-BE49-F238E27FC236}">
              <a16:creationId xmlns:a16="http://schemas.microsoft.com/office/drawing/2014/main" id="{7E797C4D-D8E8-9227-263F-99D11F09D75C}"/>
            </a:ext>
          </a:extLst>
        </cdr:cNvPr>
        <cdr:cNvSpPr/>
      </cdr:nvSpPr>
      <cdr:spPr>
        <a:xfrm xmlns:a="http://schemas.openxmlformats.org/drawingml/2006/main">
          <a:off x="1988241" y="1848981"/>
          <a:ext cx="494924" cy="214896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0E637D"/>
        </a:solidFill>
        <a:ln xmlns:a="http://schemas.openxmlformats.org/drawingml/2006/main">
          <a:solidFill>
            <a:srgbClr val="006666"/>
          </a:solidFill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algn="ctr" defTabSz="914400" rtl="0" eaLnBrk="1" latinLnBrk="0" hangingPunct="1"/>
          <a:endParaRPr lang="es-ES" sz="1800" kern="1200" dirty="0">
            <a:solidFill>
              <a:schemeClr val="lt1"/>
            </a:solidFill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0.16809</cdr:x>
      <cdr:y>0.40567</cdr:y>
    </cdr:from>
    <cdr:to>
      <cdr:x>0.20994</cdr:x>
      <cdr:y>0.44192</cdr:y>
    </cdr:to>
    <cdr:sp macro="" textlink="">
      <cdr:nvSpPr>
        <cdr:cNvPr id="8" name="Flecha: a la derecha 7">
          <a:extLst xmlns:a="http://schemas.openxmlformats.org/drawingml/2006/main">
            <a:ext uri="{FF2B5EF4-FFF2-40B4-BE49-F238E27FC236}">
              <a16:creationId xmlns:a16="http://schemas.microsoft.com/office/drawing/2014/main" id="{607E8632-AA2D-6AF1-8CBE-5175E5907816}"/>
            </a:ext>
          </a:extLst>
        </cdr:cNvPr>
        <cdr:cNvSpPr/>
      </cdr:nvSpPr>
      <cdr:spPr>
        <a:xfrm xmlns:a="http://schemas.openxmlformats.org/drawingml/2006/main">
          <a:off x="1988241" y="2405048"/>
          <a:ext cx="494924" cy="214896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0E637D"/>
        </a:solidFill>
        <a:ln xmlns:a="http://schemas.openxmlformats.org/drawingml/2006/main">
          <a:solidFill>
            <a:srgbClr val="006666"/>
          </a:solidFill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ctr" defTabSz="914400" rtl="0" eaLnBrk="1" latinLnBrk="0" hangingPunct="1"/>
          <a:endParaRPr lang="es-ES" sz="1800" kern="1200">
            <a:solidFill>
              <a:schemeClr val="lt1"/>
            </a:solidFill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0.06821</cdr:x>
      <cdr:y>0.54853</cdr:y>
    </cdr:from>
    <cdr:to>
      <cdr:x>0.93179</cdr:x>
      <cdr:y>0.89116</cdr:y>
    </cdr:to>
    <cdr:sp macro="" textlink="">
      <cdr:nvSpPr>
        <cdr:cNvPr id="9" name="CuadroTexto 12">
          <a:extLst xmlns:a="http://schemas.openxmlformats.org/drawingml/2006/main">
            <a:ext uri="{FF2B5EF4-FFF2-40B4-BE49-F238E27FC236}">
              <a16:creationId xmlns:a16="http://schemas.microsoft.com/office/drawing/2014/main" id="{D80BA209-C475-6FAC-6E1B-16BCD49DFEE9}"/>
            </a:ext>
          </a:extLst>
        </cdr:cNvPr>
        <cdr:cNvSpPr txBox="1"/>
      </cdr:nvSpPr>
      <cdr:spPr>
        <a:xfrm xmlns:a="http://schemas.openxmlformats.org/drawingml/2006/main">
          <a:off x="806756" y="3252002"/>
          <a:ext cx="10214573" cy="203132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800" b="1" u="sng" dirty="0">
              <a:effectLst/>
              <a:latin typeface="Arial" panose="020B0604020202020204" pitchFamily="34" charset="0"/>
              <a:ea typeface="Times New Roman" panose="02020603050405020304" pitchFamily="18" charset="0"/>
            </a:rPr>
            <a:t>Cedentes y Receptores</a:t>
          </a:r>
        </a:p>
        <a:p xmlns:a="http://schemas.openxmlformats.org/drawingml/2006/main">
          <a:endParaRPr lang="es-ES" sz="1800" b="1" u="sng" dirty="0">
            <a:effectLst/>
            <a:latin typeface="Arial" panose="020B0604020202020204" pitchFamily="34" charset="0"/>
            <a:ea typeface="Times New Roman" panose="02020603050405020304" pitchFamily="18" charset="0"/>
          </a:endParaRPr>
        </a:p>
        <a:p xmlns:a="http://schemas.openxmlformats.org/drawingml/2006/main">
          <a:pPr marL="285750" indent="-285750">
            <a:buFont typeface="Wingdings" panose="05000000000000000000" pitchFamily="2" charset="2"/>
            <a:buChar char="Ø"/>
          </a:pPr>
          <a:r>
            <a:rPr lang="es-ES" dirty="0">
              <a:latin typeface="Arial" panose="020B0604020202020204" pitchFamily="34" charset="0"/>
            </a:rPr>
            <a:t>OIG que no estuvieran en condiciones de cumplir su N+3 a 31 diciembre 2025,</a:t>
          </a:r>
        </a:p>
        <a:p xmlns:a="http://schemas.openxmlformats.org/drawingml/2006/main">
          <a:r>
            <a:rPr lang="es-ES" dirty="0">
              <a:latin typeface="Arial" panose="020B0604020202020204" pitchFamily="34" charset="0"/>
            </a:rPr>
            <a:t>podrían ceder las cantidades en riesgo</a:t>
          </a:r>
        </a:p>
        <a:p xmlns:a="http://schemas.openxmlformats.org/drawingml/2006/main">
          <a:endParaRPr lang="es-ES" dirty="0">
            <a:latin typeface="Arial" panose="020B0604020202020204" pitchFamily="34" charset="0"/>
          </a:endParaRPr>
        </a:p>
        <a:p xmlns:a="http://schemas.openxmlformats.org/drawingml/2006/main">
          <a:pPr marL="285750" indent="-285750">
            <a:buFont typeface="Wingdings" panose="05000000000000000000" pitchFamily="2" charset="2"/>
            <a:buChar char="Ø"/>
          </a:pPr>
          <a:r>
            <a:rPr lang="es-ES" dirty="0">
              <a:latin typeface="Arial" panose="020B0604020202020204" pitchFamily="34" charset="0"/>
            </a:rPr>
            <a:t>OIG en condiciones de ir más allá de su compromiso de certificación a finales de este año, podrían incrementar su plan financiero</a:t>
          </a:r>
          <a:endParaRPr lang="es-ES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0.0286</cdr:x>
      <cdr:y>0.18202</cdr:y>
    </cdr:from>
    <cdr:to>
      <cdr:x>0.97141</cdr:x>
      <cdr:y>0.80499</cdr:y>
    </cdr:to>
    <cdr:sp macro="" textlink="">
      <cdr:nvSpPr>
        <cdr:cNvPr id="2" name="CuadroTexto 4">
          <a:extLst xmlns:a="http://schemas.openxmlformats.org/drawingml/2006/main">
            <a:ext uri="{FF2B5EF4-FFF2-40B4-BE49-F238E27FC236}">
              <a16:creationId xmlns:a16="http://schemas.microsoft.com/office/drawing/2014/main" id="{1366FE53-6B28-30D5-A7F6-BE3E44246B79}"/>
            </a:ext>
          </a:extLst>
        </cdr:cNvPr>
        <cdr:cNvSpPr txBox="1"/>
      </cdr:nvSpPr>
      <cdr:spPr>
        <a:xfrm xmlns:a="http://schemas.openxmlformats.org/drawingml/2006/main">
          <a:off x="338248" y="1079143"/>
          <a:ext cx="11151696" cy="369331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285750" indent="-285750">
            <a:buFont typeface="Wingdings" panose="05000000000000000000" pitchFamily="2" charset="2"/>
            <a:buChar char="q"/>
          </a:pPr>
          <a:r>
            <a:rPr lang="es-ES" sz="2400" dirty="0"/>
            <a:t>Ante la </a:t>
          </a:r>
          <a:r>
            <a:rPr lang="es-ES" sz="2400" u="sng" dirty="0"/>
            <a:t>evolución del contexto económico </a:t>
          </a:r>
          <a:r>
            <a:rPr lang="es-ES" sz="2400" dirty="0"/>
            <a:t>y las </a:t>
          </a:r>
          <a:r>
            <a:rPr lang="es-ES" sz="2400" u="sng" dirty="0"/>
            <a:t>nuevas prioridades </a:t>
          </a:r>
          <a:r>
            <a:rPr lang="es-ES" sz="2400" dirty="0"/>
            <a:t>detectadas en el sector, se ha identificado la </a:t>
          </a:r>
          <a:r>
            <a:rPr lang="es-ES" sz="2400" b="1" u="sng" dirty="0"/>
            <a:t>necesidad de modificar el plan financiero </a:t>
          </a:r>
          <a:r>
            <a:rPr lang="es-ES" sz="2400" dirty="0"/>
            <a:t>del Programa FEMPA</a:t>
          </a:r>
        </a:p>
        <a:p xmlns:a="http://schemas.openxmlformats.org/drawingml/2006/main">
          <a:endParaRPr lang="es-ES" dirty="0"/>
        </a:p>
        <a:p xmlns:a="http://schemas.openxmlformats.org/drawingml/2006/main">
          <a:endParaRPr lang="es-ES" dirty="0"/>
        </a:p>
        <a:p xmlns:a="http://schemas.openxmlformats.org/drawingml/2006/main">
          <a:endParaRPr lang="es-ES" dirty="0"/>
        </a:p>
        <a:p xmlns:a="http://schemas.openxmlformats.org/drawingml/2006/main">
          <a:endParaRPr lang="es-ES" dirty="0"/>
        </a:p>
        <a:p xmlns:a="http://schemas.openxmlformats.org/drawingml/2006/main">
          <a:pPr marL="285750" indent="-285750">
            <a:buFont typeface="Wingdings" panose="05000000000000000000" pitchFamily="2" charset="2"/>
            <a:buChar char="q"/>
          </a:pPr>
          <a:r>
            <a:rPr lang="es-ES" sz="2400" b="1" u="sng" dirty="0"/>
            <a:t>Redirigir</a:t>
          </a:r>
          <a:r>
            <a:rPr lang="es-ES" sz="2400" u="sng" dirty="0"/>
            <a:t> los esfuerzos hacia </a:t>
          </a:r>
          <a:r>
            <a:rPr lang="es-ES" sz="2400" b="1" u="sng" dirty="0"/>
            <a:t>áreas estratégicas </a:t>
          </a:r>
          <a:r>
            <a:rPr lang="es-ES" sz="2400" dirty="0"/>
            <a:t>que </a:t>
          </a:r>
          <a:r>
            <a:rPr lang="es-ES" sz="2400" u="sng" dirty="0"/>
            <a:t>requieren atención prioritaria</a:t>
          </a:r>
          <a:r>
            <a:rPr lang="es-ES" sz="2400" dirty="0"/>
            <a:t>, contribuyendo así al cumplimiento de los objetivos del programa y a una mejor adaptación a las circunstancias cambiantes</a:t>
          </a:r>
        </a:p>
        <a:p xmlns:a="http://schemas.openxmlformats.org/drawingml/2006/main">
          <a:endParaRPr lang="es-ES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0.01784</cdr:x>
      <cdr:y>0.18202</cdr:y>
    </cdr:from>
    <cdr:to>
      <cdr:x>1</cdr:x>
      <cdr:y>0.45826</cdr:y>
    </cdr:to>
    <cdr:sp macro="" textlink="">
      <cdr:nvSpPr>
        <cdr:cNvPr id="4" name="CuadroTexto 4">
          <a:extLst xmlns:a="http://schemas.openxmlformats.org/drawingml/2006/main">
            <a:ext uri="{FF2B5EF4-FFF2-40B4-BE49-F238E27FC236}">
              <a16:creationId xmlns:a16="http://schemas.microsoft.com/office/drawing/2014/main" id="{1AED744B-AC50-7D74-E6BD-08415FB13788}"/>
            </a:ext>
          </a:extLst>
        </cdr:cNvPr>
        <cdr:cNvSpPr txBox="1"/>
      </cdr:nvSpPr>
      <cdr:spPr>
        <a:xfrm xmlns:a="http://schemas.openxmlformats.org/drawingml/2006/main">
          <a:off x="338248" y="1079143"/>
          <a:ext cx="11617104" cy="163769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365760" indent="-365760" algn="just">
            <a:spcBef>
              <a:spcPts val="200"/>
            </a:spcBef>
            <a:buNone/>
          </a:pPr>
          <a:r>
            <a:rPr lang="es-ES" sz="2000" b="1" i="1" u="sng" dirty="0">
              <a:solidFill>
                <a:srgbClr val="0E637D"/>
              </a:solidFill>
              <a:cs typeface="Open Sans"/>
            </a:rPr>
            <a:t>Prioridad 1</a:t>
          </a:r>
          <a:r>
            <a:rPr lang="es-ES" sz="2000" b="1" i="1" dirty="0">
              <a:solidFill>
                <a:srgbClr val="0E637D"/>
              </a:solidFill>
              <a:cs typeface="Open Sans"/>
            </a:rPr>
            <a:t>: Fomentar la pesca sostenible y la recuperación y conservación de los recursos biológicos acuáticos</a:t>
          </a:r>
          <a:endParaRPr lang="es-ES" sz="2370" b="1" i="1" dirty="0">
            <a:solidFill>
              <a:srgbClr val="0E637D"/>
            </a:solidFill>
            <a:cs typeface="Open Sans"/>
          </a:endParaRPr>
        </a:p>
        <a:p xmlns:a="http://schemas.openxmlformats.org/drawingml/2006/main">
          <a:pPr algn="just">
            <a:lnSpc>
              <a:spcPct val="115000"/>
            </a:lnSpc>
            <a:buNone/>
            <a:tabLst>
              <a:tab pos="5941060" algn="l"/>
            </a:tabLst>
          </a:pPr>
          <a:r>
            <a:rPr lang="es-ES" sz="1800" dirty="0">
              <a:effectLst/>
              <a:latin typeface="Arial" panose="020B0604020202020204" pitchFamily="34" charset="0"/>
              <a:ea typeface="Calibri" panose="020F0502020204030204" pitchFamily="34" charset="0"/>
            </a:rPr>
            <a:t> </a:t>
          </a:r>
          <a:endParaRPr lang="es-ES" sz="1800" dirty="0">
            <a:effectLst/>
            <a:latin typeface="Times New Roman" panose="02020603050405020304" pitchFamily="18" charset="0"/>
            <a:ea typeface="Times New Roman" panose="02020603050405020304" pitchFamily="18" charset="0"/>
          </a:endParaRPr>
        </a:p>
        <a:p xmlns:a="http://schemas.openxmlformats.org/drawingml/2006/main">
          <a:pPr algn="just">
            <a:lnSpc>
              <a:spcPct val="115000"/>
            </a:lnSpc>
            <a:tabLst>
              <a:tab pos="5941060" algn="l"/>
            </a:tabLst>
          </a:pPr>
          <a:r>
            <a:rPr lang="es-ES" sz="1800" dirty="0">
              <a:effectLst/>
              <a:latin typeface="Arial" panose="020B0604020202020204" pitchFamily="34" charset="0"/>
              <a:ea typeface="Calibri" panose="020F0502020204030204" pitchFamily="34" charset="0"/>
            </a:rPr>
            <a:t>       8.418.382,55 € FEMPA (8.923.485,50 € incluyendo asistencia técnica), lo que representa un </a:t>
          </a:r>
          <a:r>
            <a:rPr lang="es-ES" sz="1800" dirty="0">
              <a:solidFill>
                <a:schemeClr val="accent6"/>
              </a:solidFill>
              <a:effectLst/>
              <a:latin typeface="Arial" panose="020B0604020202020204" pitchFamily="34" charset="0"/>
              <a:ea typeface="Calibri" panose="020F0502020204030204" pitchFamily="34" charset="0"/>
            </a:rPr>
            <a:t>1,6%</a:t>
          </a:r>
          <a:r>
            <a:rPr lang="es-ES" sz="1800" dirty="0">
              <a:effectLst/>
              <a:latin typeface="Arial" panose="020B0604020202020204" pitchFamily="34" charset="0"/>
              <a:ea typeface="Calibri" panose="020F0502020204030204" pitchFamily="34" charset="0"/>
            </a:rPr>
            <a:t> respecto a la asignación actual.</a:t>
          </a:r>
          <a:endParaRPr lang="es-ES" sz="1800" dirty="0">
            <a:effectLst/>
            <a:latin typeface="Times New Roman" panose="02020603050405020304" pitchFamily="18" charset="0"/>
            <a:ea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0.01046</cdr:x>
      <cdr:y>0.58213</cdr:y>
    </cdr:from>
    <cdr:to>
      <cdr:x>0.95328</cdr:x>
      <cdr:y>0.86232</cdr:y>
    </cdr:to>
    <cdr:sp macro="" textlink="">
      <cdr:nvSpPr>
        <cdr:cNvPr id="5" name="CuadroTexto 8">
          <a:extLst xmlns:a="http://schemas.openxmlformats.org/drawingml/2006/main">
            <a:ext uri="{FF2B5EF4-FFF2-40B4-BE49-F238E27FC236}">
              <a16:creationId xmlns:a16="http://schemas.microsoft.com/office/drawing/2014/main" id="{5B654134-4178-92E6-D3E3-D2E45D132863}"/>
            </a:ext>
          </a:extLst>
        </cdr:cNvPr>
        <cdr:cNvSpPr txBox="1"/>
      </cdr:nvSpPr>
      <cdr:spPr>
        <a:xfrm xmlns:a="http://schemas.openxmlformats.org/drawingml/2006/main">
          <a:off x="123766" y="3451225"/>
          <a:ext cx="11151696" cy="166109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365760" indent="-365760" algn="just">
            <a:spcBef>
              <a:spcPts val="200"/>
            </a:spcBef>
            <a:buNone/>
          </a:pPr>
          <a:r>
            <a:rPr lang="es-ES" sz="2000" b="1" i="1" u="sng" dirty="0">
              <a:solidFill>
                <a:srgbClr val="0E637D"/>
              </a:solidFill>
              <a:cs typeface="Open Sans"/>
            </a:rPr>
            <a:t>Prioridad 2</a:t>
          </a:r>
          <a:r>
            <a:rPr lang="es-ES" sz="2000" b="1" i="1" dirty="0">
              <a:solidFill>
                <a:srgbClr val="0E637D"/>
              </a:solidFill>
              <a:cs typeface="Open Sans"/>
            </a:rPr>
            <a:t>: Fomentar las actividades sostenibles de acuicultura, así como la transformación y comercialización de los productos de la pesca y la acuicultura, contribuyendo a la seguridad alimentaria en la Unión</a:t>
          </a:r>
        </a:p>
        <a:p xmlns:a="http://schemas.openxmlformats.org/drawingml/2006/main">
          <a:pPr algn="just">
            <a:lnSpc>
              <a:spcPct val="115000"/>
            </a:lnSpc>
            <a:buNone/>
            <a:tabLst>
              <a:tab pos="5941060" algn="l"/>
            </a:tabLst>
          </a:pPr>
          <a:r>
            <a:rPr lang="es-ES" sz="2000" b="1" i="1" dirty="0">
              <a:solidFill>
                <a:schemeClr val="tx2">
                  <a:lumMod val="50000"/>
                  <a:lumOff val="50000"/>
                </a:schemeClr>
              </a:solidFill>
              <a:cs typeface="Open Sans"/>
            </a:rPr>
            <a:t> </a:t>
          </a:r>
        </a:p>
        <a:p xmlns:a="http://schemas.openxmlformats.org/drawingml/2006/main">
          <a:pPr algn="just">
            <a:lnSpc>
              <a:spcPct val="115000"/>
            </a:lnSpc>
            <a:tabLst>
              <a:tab pos="5941060" algn="l"/>
            </a:tabLst>
          </a:pPr>
          <a:r>
            <a:rPr lang="es-ES" dirty="0">
              <a:latin typeface="Arial" panose="020B0604020202020204" pitchFamily="34" charset="0"/>
              <a:ea typeface="Calibri" panose="020F0502020204030204" pitchFamily="34" charset="0"/>
            </a:rPr>
            <a:t>      3.497.468,75 € FEMPA (3.707.316,88 € incluyendo asistencia técnica), lo que supone un </a:t>
          </a:r>
          <a:r>
            <a:rPr lang="es-ES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</a:rPr>
            <a:t>0,89%</a:t>
          </a:r>
          <a:r>
            <a:rPr lang="es-ES" dirty="0">
              <a:latin typeface="Arial" panose="020B0604020202020204" pitchFamily="34" charset="0"/>
              <a:ea typeface="Calibri" panose="020F0502020204030204" pitchFamily="34" charset="0"/>
            </a:rPr>
            <a:t>.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0.01784</cdr:x>
      <cdr:y>0.16113</cdr:y>
    </cdr:from>
    <cdr:to>
      <cdr:x>1</cdr:x>
      <cdr:y>0.4911</cdr:y>
    </cdr:to>
    <cdr:sp macro="" textlink="">
      <cdr:nvSpPr>
        <cdr:cNvPr id="2" name="CuadroTexto 4">
          <a:extLst xmlns:a="http://schemas.openxmlformats.org/drawingml/2006/main">
            <a:ext uri="{FF2B5EF4-FFF2-40B4-BE49-F238E27FC236}">
              <a16:creationId xmlns:a16="http://schemas.microsoft.com/office/drawing/2014/main" id="{62C0FD47-EFDB-5369-69BE-A1AA1090CD01}"/>
            </a:ext>
          </a:extLst>
        </cdr:cNvPr>
        <cdr:cNvSpPr txBox="1"/>
      </cdr:nvSpPr>
      <cdr:spPr>
        <a:xfrm xmlns:a="http://schemas.openxmlformats.org/drawingml/2006/main">
          <a:off x="210982" y="955259"/>
          <a:ext cx="11617104" cy="195624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365760" indent="-365760" algn="just">
            <a:spcBef>
              <a:spcPts val="200"/>
            </a:spcBef>
            <a:buNone/>
          </a:pPr>
          <a:r>
            <a:rPr lang="es-ES" sz="2000" b="1" i="1" u="sng" dirty="0">
              <a:solidFill>
                <a:srgbClr val="0E637D"/>
              </a:solidFill>
              <a:cs typeface="Open Sans"/>
            </a:rPr>
            <a:t>Prioridad 3</a:t>
          </a:r>
          <a:r>
            <a:rPr lang="es-ES" sz="2000" b="1" i="1" dirty="0">
              <a:solidFill>
                <a:srgbClr val="0E637D"/>
              </a:solidFill>
              <a:cs typeface="Open Sans"/>
            </a:rPr>
            <a:t>: Promover una economía azul en las zonas costeras, de interior y de las islas, y perseguir el desarrollo de las comunidades pesqueras y acuícolas.</a:t>
          </a:r>
        </a:p>
        <a:p xmlns:a="http://schemas.openxmlformats.org/drawingml/2006/main">
          <a:pPr algn="just">
            <a:lnSpc>
              <a:spcPct val="115000"/>
            </a:lnSpc>
            <a:buNone/>
            <a:tabLst>
              <a:tab pos="5941060" algn="l"/>
            </a:tabLst>
          </a:pPr>
          <a:r>
            <a:rPr lang="es-ES" sz="1800" dirty="0">
              <a:solidFill>
                <a:srgbClr val="0E637D"/>
              </a:solidFill>
              <a:effectLst/>
              <a:latin typeface="Arial" panose="020B0604020202020204" pitchFamily="34" charset="0"/>
              <a:ea typeface="Calibri" panose="020F0502020204030204" pitchFamily="34" charset="0"/>
            </a:rPr>
            <a:t> </a:t>
          </a:r>
          <a:endParaRPr lang="es-ES" sz="1800" dirty="0">
            <a:solidFill>
              <a:srgbClr val="0E637D"/>
            </a:solidFill>
            <a:effectLst/>
            <a:latin typeface="Times New Roman" panose="02020603050405020304" pitchFamily="18" charset="0"/>
            <a:ea typeface="Times New Roman" panose="02020603050405020304" pitchFamily="18" charset="0"/>
          </a:endParaRPr>
        </a:p>
        <a:p xmlns:a="http://schemas.openxmlformats.org/drawingml/2006/main">
          <a:pPr algn="just">
            <a:lnSpc>
              <a:spcPct val="115000"/>
            </a:lnSpc>
            <a:buNone/>
            <a:tabLst>
              <a:tab pos="5941060" algn="l"/>
            </a:tabLst>
          </a:pPr>
          <a:r>
            <a:rPr lang="es-ES" sz="1800" dirty="0">
              <a:effectLst/>
              <a:latin typeface="Arial" panose="020B0604020202020204" pitchFamily="34" charset="0"/>
              <a:ea typeface="Calibri" panose="020F0502020204030204" pitchFamily="34" charset="0"/>
            </a:rPr>
            <a:t> </a:t>
          </a:r>
          <a:r>
            <a:rPr lang="es-ES" dirty="0">
              <a:latin typeface="Arial" panose="020B0604020202020204" pitchFamily="34" charset="0"/>
              <a:ea typeface="Calibri" panose="020F0502020204030204" pitchFamily="34" charset="0"/>
            </a:rPr>
            <a:t>    1.205.519,37 € FEMPA (1.277.850,53 € incluyendo asistencia técnica), lo que supone un </a:t>
          </a:r>
          <a:r>
            <a:rPr lang="es-ES" dirty="0">
              <a:solidFill>
                <a:schemeClr val="accent6"/>
              </a:solidFill>
              <a:latin typeface="Arial" panose="020B0604020202020204" pitchFamily="34" charset="0"/>
              <a:ea typeface="Calibri" panose="020F0502020204030204" pitchFamily="34" charset="0"/>
            </a:rPr>
            <a:t>1,16%</a:t>
          </a:r>
          <a:r>
            <a:rPr lang="es-ES" dirty="0">
              <a:latin typeface="Arial" panose="020B0604020202020204" pitchFamily="34" charset="0"/>
              <a:ea typeface="Calibri" panose="020F0502020204030204" pitchFamily="34" charset="0"/>
            </a:rPr>
            <a:t>, derivado del trasvase principalmente de la Comunidad Valenciana al tipo de actividad </a:t>
          </a:r>
          <a:r>
            <a:rPr lang="es-ES" sz="1800" b="1" dirty="0">
              <a:effectLst/>
              <a:latin typeface="Arial" panose="020B0604020202020204" pitchFamily="34" charset="0"/>
              <a:ea typeface="Calibri" panose="020F0502020204030204" pitchFamily="34" charset="0"/>
            </a:rPr>
            <a:t>3.1.2. Estrategias de Desarrollo Local Participativo</a:t>
          </a:r>
          <a:r>
            <a:rPr lang="es-ES" sz="1800" dirty="0">
              <a:effectLst/>
              <a:latin typeface="Arial" panose="020B0604020202020204" pitchFamily="34" charset="0"/>
              <a:ea typeface="Calibri" panose="020F0502020204030204" pitchFamily="34" charset="0"/>
            </a:rPr>
            <a:t>.</a:t>
          </a:r>
          <a:endParaRPr lang="es-ES" sz="1800" dirty="0">
            <a:effectLst/>
            <a:latin typeface="Times New Roman" panose="02020603050405020304" pitchFamily="18" charset="0"/>
            <a:ea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0.01714</cdr:x>
      <cdr:y>0.60198</cdr:y>
    </cdr:from>
    <cdr:to>
      <cdr:x>0.99332</cdr:x>
      <cdr:y>0.86155</cdr:y>
    </cdr:to>
    <cdr:sp macro="" textlink="">
      <cdr:nvSpPr>
        <cdr:cNvPr id="3" name="CuadroTexto 12">
          <a:extLst xmlns:a="http://schemas.openxmlformats.org/drawingml/2006/main">
            <a:ext uri="{FF2B5EF4-FFF2-40B4-BE49-F238E27FC236}">
              <a16:creationId xmlns:a16="http://schemas.microsoft.com/office/drawing/2014/main" id="{7466997A-6FDC-A527-8C42-0DA3B2704042}"/>
            </a:ext>
          </a:extLst>
        </cdr:cNvPr>
        <cdr:cNvSpPr txBox="1"/>
      </cdr:nvSpPr>
      <cdr:spPr>
        <a:xfrm xmlns:a="http://schemas.openxmlformats.org/drawingml/2006/main">
          <a:off x="202759" y="3568910"/>
          <a:ext cx="11546334" cy="153888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2000" b="1" i="1" u="sng" dirty="0">
              <a:solidFill>
                <a:srgbClr val="0E637D"/>
              </a:solidFill>
              <a:cs typeface="Open Sans"/>
            </a:rPr>
            <a:t>Prioridad 4</a:t>
          </a:r>
          <a:r>
            <a:rPr lang="es-ES" sz="2000" b="1" i="1" dirty="0">
              <a:solidFill>
                <a:srgbClr val="0E637D"/>
              </a:solidFill>
              <a:cs typeface="Open Sans"/>
            </a:rPr>
            <a:t>: Reforzar la gobernanza internacional de los océanos y hacer de los mares y los océanos medios protegidos, seguros, limpios y gestionados de manera sostenible.</a:t>
          </a:r>
        </a:p>
        <a:p xmlns:a="http://schemas.openxmlformats.org/drawingml/2006/main">
          <a:endParaRPr lang="es-ES" dirty="0">
            <a:solidFill>
              <a:srgbClr val="0E637D"/>
            </a:solidFill>
          </a:endParaRPr>
        </a:p>
        <a:p xmlns:a="http://schemas.openxmlformats.org/drawingml/2006/main">
          <a:r>
            <a:rPr lang="es-ES" dirty="0">
              <a:latin typeface="Arial" panose="020B0604020202020204" pitchFamily="34" charset="0"/>
              <a:ea typeface="Calibri" panose="020F0502020204030204" pitchFamily="34" charset="0"/>
            </a:rPr>
            <a:t>      6.129.281,50 € FEMPA (6.497.038,39 € incluyendo asistencia técnica), lo que supone </a:t>
          </a:r>
          <a:r>
            <a:rPr lang="es-ES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</a:rPr>
            <a:t>18,53%</a:t>
          </a:r>
          <a:r>
            <a:rPr lang="es-ES" dirty="0">
              <a:latin typeface="Arial" panose="020B0604020202020204" pitchFamily="34" charset="0"/>
              <a:ea typeface="Calibri" panose="020F0502020204030204" pitchFamily="34" charset="0"/>
            </a:rPr>
            <a:t>, derivado del trasvase por parte de Galicia al O.E. 1.1, como consecuencia de la inclusión del OIG de Puertos de Galicia.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F97C7-7727-4731-B848-808334D6EDF2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42751-CB4E-4F31-BA34-18EE71C4BD5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66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51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131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617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2959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0531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0854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749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8652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2971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1068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844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7939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957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7198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829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199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035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540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765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40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930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486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77EC2-14D5-4B06-8D1B-AE13CE0126E1}" type="datetimeFigureOut">
              <a:rPr lang="es-ES" smtClean="0"/>
              <a:t>03/09/2025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9279C-C818-432E-B46F-7CC18D6593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366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717203" y="1413745"/>
            <a:ext cx="5545574" cy="1959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800" dirty="0">
                <a:solidFill>
                  <a:srgbClr val="B0DADA"/>
                </a:solidFill>
                <a:latin typeface="Eras Bold ITC" panose="020B0907030504020204" pitchFamily="34" charset="0"/>
              </a:rPr>
              <a:t>FEMPA</a:t>
            </a:r>
          </a:p>
          <a:p>
            <a:pPr algn="ctr">
              <a:lnSpc>
                <a:spcPct val="150000"/>
              </a:lnSpc>
            </a:pPr>
            <a:r>
              <a:rPr lang="es-ES" sz="2800" dirty="0">
                <a:solidFill>
                  <a:srgbClr val="B0DADA"/>
                </a:solidFill>
                <a:latin typeface="Eras Bold ITC" panose="020B0907030504020204" pitchFamily="34" charset="0"/>
              </a:rPr>
              <a:t>Mecanismo de flexibilidad</a:t>
            </a:r>
          </a:p>
          <a:p>
            <a:pPr algn="ctr">
              <a:lnSpc>
                <a:spcPct val="150000"/>
              </a:lnSpc>
            </a:pPr>
            <a:r>
              <a:rPr lang="es-ES" sz="2800" dirty="0">
                <a:solidFill>
                  <a:srgbClr val="B0DADA"/>
                </a:solidFill>
                <a:latin typeface="Eras Bold ITC" panose="020B0907030504020204" pitchFamily="34" charset="0"/>
              </a:rPr>
              <a:t>Reprogramaciones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8219872" y="6191121"/>
            <a:ext cx="397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>
                <a:solidFill>
                  <a:srgbClr val="1D617A"/>
                </a:solidFill>
              </a:rPr>
              <a:t>III Comité de Seguimiento FEMPA</a:t>
            </a:r>
          </a:p>
          <a:p>
            <a:pPr algn="r"/>
            <a:r>
              <a:rPr lang="es-ES" dirty="0">
                <a:solidFill>
                  <a:srgbClr val="1D617A"/>
                </a:solidFill>
              </a:rPr>
              <a:t>Julio 2025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E2E22FEF-BAFE-C4BF-9660-F1156B648E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573" y="4770410"/>
            <a:ext cx="6866627" cy="1096710"/>
          </a:xfrm>
          <a:prstGeom prst="rect">
            <a:avLst/>
          </a:prstGeom>
          <a:solidFill>
            <a:schemeClr val="bg1">
              <a:lumMod val="95000"/>
              <a:alpha val="38000"/>
            </a:schemeClr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ES" sz="1800" b="1" dirty="0">
                <a:solidFill>
                  <a:srgbClr val="1D617A"/>
                </a:solidFill>
              </a:rPr>
              <a:t>Subdirección General de Sostenibilidad Económica y Asuntos Sociales</a:t>
            </a:r>
          </a:p>
          <a:p>
            <a:pPr lvl="0" algn="ctr">
              <a:defRPr/>
            </a:pPr>
            <a:r>
              <a:rPr lang="es-ES" sz="1800" b="1" dirty="0">
                <a:solidFill>
                  <a:srgbClr val="1D617A"/>
                </a:solidFill>
              </a:rPr>
              <a:t>Dirección General de Ordenación Pesquera y Acuicultura</a:t>
            </a:r>
          </a:p>
          <a:p>
            <a:pPr lvl="0" algn="ctr">
              <a:defRPr/>
            </a:pPr>
            <a:r>
              <a:rPr lang="es-ES" sz="1800" b="1" dirty="0">
                <a:solidFill>
                  <a:srgbClr val="1D617A"/>
                </a:solidFill>
              </a:rPr>
              <a:t>Secretaría General de Pesca. MAPA</a:t>
            </a:r>
          </a:p>
        </p:txBody>
      </p:sp>
    </p:spTree>
    <p:extLst>
      <p:ext uri="{BB962C8B-B14F-4D97-AF65-F5344CB8AC3E}">
        <p14:creationId xmlns:p14="http://schemas.microsoft.com/office/powerpoint/2010/main" val="3435432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142" y="126320"/>
            <a:ext cx="1859622" cy="48071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7" y="126321"/>
            <a:ext cx="2923176" cy="613268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3115110" y="2966175"/>
            <a:ext cx="6350623" cy="70788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B0DADA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srgbClr val="1A576C"/>
                </a:solidFill>
                <a:effectLst/>
                <a:uLnTx/>
                <a:uFillTx/>
                <a:latin typeface="Eras Bold ITC" panose="020B0907030504020204" pitchFamily="34" charset="0"/>
                <a:ea typeface="+mn-ea"/>
                <a:cs typeface="+mn-cs"/>
              </a:rPr>
              <a:t>Gracias por su atención</a:t>
            </a:r>
          </a:p>
        </p:txBody>
      </p:sp>
    </p:spTree>
    <p:extLst>
      <p:ext uri="{BB962C8B-B14F-4D97-AF65-F5344CB8AC3E}">
        <p14:creationId xmlns:p14="http://schemas.microsoft.com/office/powerpoint/2010/main" val="1134947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427228" y="2104103"/>
            <a:ext cx="7365915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3200" b="1" u="sng" dirty="0">
                <a:solidFill>
                  <a:srgbClr val="1D617A"/>
                </a:solidFill>
              </a:rPr>
              <a:t>ÍNDICE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" sz="3200" dirty="0">
                <a:solidFill>
                  <a:srgbClr val="1D617A"/>
                </a:solidFill>
              </a:rPr>
              <a:t>Mecanismo de Flexibilidad Preventivo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ES" sz="3200" dirty="0">
                <a:solidFill>
                  <a:srgbClr val="1D617A"/>
                </a:solidFill>
              </a:rPr>
              <a:t>Reprogramaciones FEMPA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74A0EE2-BBBD-8EEB-7164-965DDA41A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74" y="99166"/>
            <a:ext cx="2168858" cy="45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774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FD4194-E427-2DEF-6639-2E87830A9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AEAFCC8-33FE-8715-AAE2-F52491742D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32EE240B-CE92-3DEE-C4A2-366241D8BBD9}"/>
              </a:ext>
            </a:extLst>
          </p:cNvPr>
          <p:cNvSpPr/>
          <p:nvPr/>
        </p:nvSpPr>
        <p:spPr>
          <a:xfrm>
            <a:off x="-1" y="5909"/>
            <a:ext cx="8691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rgbClr val="C0E3E2"/>
                </a:solidFill>
              </a:rPr>
              <a:t>1. Mecanismo de Flexibilidad Preventivo  </a:t>
            </a:r>
            <a:r>
              <a:rPr lang="es-ES" b="1" i="1" dirty="0">
                <a:solidFill>
                  <a:srgbClr val="C0E3E2"/>
                </a:solidFill>
              </a:rPr>
              <a:t>	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729CAF1-1ACA-C3E1-28F3-13969C00B9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524" y="0"/>
            <a:ext cx="2168858" cy="45501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CF0318B-9ABB-C3C3-9EBE-1AB9742DD975}"/>
              </a:ext>
            </a:extLst>
          </p:cNvPr>
          <p:cNvSpPr txBox="1"/>
          <p:nvPr/>
        </p:nvSpPr>
        <p:spPr>
          <a:xfrm>
            <a:off x="2533472" y="3446282"/>
            <a:ext cx="9224677" cy="707886"/>
          </a:xfrm>
          <a:prstGeom prst="rect">
            <a:avLst/>
          </a:prstGeom>
          <a:noFill/>
          <a:ln w="28575">
            <a:solidFill>
              <a:srgbClr val="0E63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31 diciembre 2025 </a:t>
            </a:r>
          </a:p>
          <a:p>
            <a:pPr algn="ctr"/>
            <a:r>
              <a:rPr lang="es-ES" sz="2000" b="1" dirty="0"/>
              <a:t>Primera aplicación de la Regla N</a:t>
            </a:r>
            <a:r>
              <a:rPr lang="pt-BR" sz="2000" b="1" dirty="0"/>
              <a:t>+3 o </a:t>
            </a:r>
            <a:r>
              <a:rPr lang="pt-BR" sz="2000" b="1" dirty="0" err="1"/>
              <a:t>Descompromiso</a:t>
            </a:r>
            <a:r>
              <a:rPr lang="pt-BR" sz="2000" b="1" dirty="0"/>
              <a:t> Automático</a:t>
            </a:r>
            <a:endParaRPr lang="es-ES" sz="20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04011D1-7FCF-3BAF-1A58-9088FADF1AD9}"/>
              </a:ext>
            </a:extLst>
          </p:cNvPr>
          <p:cNvSpPr txBox="1"/>
          <p:nvPr/>
        </p:nvSpPr>
        <p:spPr>
          <a:xfrm>
            <a:off x="256845" y="1270473"/>
            <a:ext cx="1167830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Reglamento (UE) 2021/1060 </a:t>
            </a:r>
            <a:r>
              <a:rPr lang="es-ES" dirty="0"/>
              <a:t>del Parlamento Europeo y del Consejo, de 24 de junio de 2021, por el que se establecen disposiciones comunes (</a:t>
            </a:r>
            <a:r>
              <a:rPr lang="es-ES" b="1" dirty="0"/>
              <a:t>Reglamento Disposiciones Comunes</a:t>
            </a:r>
            <a:r>
              <a:rPr lang="es-ES" dirty="0"/>
              <a:t>, RDC) para los fondos gestionados conjuntamente (FEMPA, FEDER, FSE+, FC, etc.)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15B13E6-36D3-273D-628E-46EF5AD0228A}"/>
              </a:ext>
            </a:extLst>
          </p:cNvPr>
          <p:cNvSpPr txBox="1"/>
          <p:nvPr/>
        </p:nvSpPr>
        <p:spPr>
          <a:xfrm>
            <a:off x="287448" y="2487997"/>
            <a:ext cx="10133777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u="sng" dirty="0"/>
              <a:t>Artículo 105</a:t>
            </a:r>
            <a:r>
              <a:rPr lang="es-ES" sz="2000" dirty="0"/>
              <a:t>  </a:t>
            </a:r>
            <a:r>
              <a:rPr lang="es-ES" b="1" dirty="0"/>
              <a:t>Los compromisos presupuestarios</a:t>
            </a:r>
            <a:r>
              <a:rPr lang="es-ES" dirty="0"/>
              <a:t> no utilizados en un plazo de </a:t>
            </a:r>
            <a:r>
              <a:rPr lang="es-ES" b="1" dirty="0"/>
              <a:t>tres años</a:t>
            </a:r>
            <a:r>
              <a:rPr lang="es-ES" dirty="0"/>
              <a:t> a partir del año de su asignación </a:t>
            </a:r>
            <a:r>
              <a:rPr lang="es-ES" b="1" dirty="0"/>
              <a:t>se liberarán automáticamente</a:t>
            </a:r>
            <a:r>
              <a:rPr lang="es-ES" dirty="0"/>
              <a:t>.</a:t>
            </a:r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44719EE8-FB20-155D-E59C-1329A5992205}"/>
              </a:ext>
            </a:extLst>
          </p:cNvPr>
          <p:cNvSpPr/>
          <p:nvPr/>
        </p:nvSpPr>
        <p:spPr>
          <a:xfrm>
            <a:off x="1481325" y="3610158"/>
            <a:ext cx="905347" cy="341002"/>
          </a:xfrm>
          <a:prstGeom prst="rightArrow">
            <a:avLst/>
          </a:prstGeom>
          <a:solidFill>
            <a:srgbClr val="0E637D"/>
          </a:solidFill>
          <a:ln>
            <a:solidFill>
              <a:srgbClr val="0066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5921BB2-556C-571A-9095-9D628B5AE143}"/>
              </a:ext>
            </a:extLst>
          </p:cNvPr>
          <p:cNvSpPr txBox="1"/>
          <p:nvPr/>
        </p:nvSpPr>
        <p:spPr>
          <a:xfrm>
            <a:off x="287448" y="4721185"/>
            <a:ext cx="103470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Conferencia Sectorial de junio de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Se acordó un mecanismo de flexibilidad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Permite uso más eficaz del Fondo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Se activa para cada OIG cuando se produce incumplimiento de su objetivo anual de certificación</a:t>
            </a:r>
          </a:p>
        </p:txBody>
      </p:sp>
    </p:spTree>
    <p:extLst>
      <p:ext uri="{BB962C8B-B14F-4D97-AF65-F5344CB8AC3E}">
        <p14:creationId xmlns:p14="http://schemas.microsoft.com/office/powerpoint/2010/main" val="3673377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B4C178-BB04-0050-3137-2D626F49D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218C0A1-4232-3DD2-11DA-16095EA6A6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CFA928B-219C-46DA-6272-10680AF5B5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342" y="25085"/>
            <a:ext cx="2168858" cy="455016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C3E69C0B-ED11-6589-778E-C88B320DF8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564671"/>
              </p:ext>
            </p:extLst>
          </p:nvPr>
        </p:nvGraphicFramePr>
        <p:xfrm>
          <a:off x="120074" y="554182"/>
          <a:ext cx="11828086" cy="592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D20E1601-9C76-61ED-CCC6-C562F13509A3}"/>
              </a:ext>
            </a:extLst>
          </p:cNvPr>
          <p:cNvSpPr/>
          <p:nvPr/>
        </p:nvSpPr>
        <p:spPr>
          <a:xfrm>
            <a:off x="-1" y="5909"/>
            <a:ext cx="8691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rgbClr val="C0E3E2"/>
                </a:solidFill>
              </a:rPr>
              <a:t>1. Mecanismo de Flexibilidad Preventivo  </a:t>
            </a:r>
            <a:r>
              <a:rPr lang="es-ES" b="1" i="1" dirty="0">
                <a:solidFill>
                  <a:srgbClr val="C0E3E2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8508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E73F69-CB33-4AAF-6F9F-3F03D563C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0A6CBC0-4C8C-251F-5978-86F31CCAA2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B2C8017-5655-6EA3-8256-421628A76B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287" y="0"/>
            <a:ext cx="2168858" cy="455016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4F05071C-5CFA-3881-3EA7-ACD16598C4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6937613"/>
              </p:ext>
            </p:extLst>
          </p:nvPr>
        </p:nvGraphicFramePr>
        <p:xfrm>
          <a:off x="120074" y="554182"/>
          <a:ext cx="11828086" cy="592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DC870019-5928-5BAE-88F0-ED06FC15CEBA}"/>
              </a:ext>
            </a:extLst>
          </p:cNvPr>
          <p:cNvSpPr/>
          <p:nvPr/>
        </p:nvSpPr>
        <p:spPr>
          <a:xfrm>
            <a:off x="-1" y="5909"/>
            <a:ext cx="8691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rgbClr val="C0E3E2"/>
                </a:solidFill>
              </a:rPr>
              <a:t>1. Mecanismo de Flexibilidad Preventivo  </a:t>
            </a:r>
            <a:r>
              <a:rPr lang="es-ES" b="1" i="1" dirty="0">
                <a:solidFill>
                  <a:srgbClr val="C0E3E2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64000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F6805D-A549-27FB-4B8E-79F899EDF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9E46915-F118-2B89-18B8-1B9FCD1BE6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EACC8FC-5FC8-E59E-EB2F-98B04BEC09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887" y="0"/>
            <a:ext cx="2168858" cy="455016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AD9E2CC9-04E3-E569-323C-68C951463873}"/>
              </a:ext>
            </a:extLst>
          </p:cNvPr>
          <p:cNvSpPr/>
          <p:nvPr/>
        </p:nvSpPr>
        <p:spPr>
          <a:xfrm>
            <a:off x="-1" y="5909"/>
            <a:ext cx="8691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rgbClr val="C0E3E2"/>
                </a:solidFill>
              </a:rPr>
              <a:t>1. Mecanismo de Flexibilidad Preventivo  </a:t>
            </a:r>
            <a:r>
              <a:rPr lang="es-ES" b="1" i="1" dirty="0">
                <a:solidFill>
                  <a:srgbClr val="C0E3E2"/>
                </a:solidFill>
              </a:rPr>
              <a:t>	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ED411FED-1E44-64FF-5955-E8D38B54CA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218128"/>
              </p:ext>
            </p:extLst>
          </p:nvPr>
        </p:nvGraphicFramePr>
        <p:xfrm>
          <a:off x="2820065" y="2429163"/>
          <a:ext cx="5871007" cy="18195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57805">
                  <a:extLst>
                    <a:ext uri="{9D8B030D-6E8A-4147-A177-3AD203B41FA5}">
                      <a16:colId xmlns:a16="http://schemas.microsoft.com/office/drawing/2014/main" val="2812929136"/>
                    </a:ext>
                  </a:extLst>
                </a:gridCol>
                <a:gridCol w="1913202">
                  <a:extLst>
                    <a:ext uri="{9D8B030D-6E8A-4147-A177-3AD203B41FA5}">
                      <a16:colId xmlns:a16="http://schemas.microsoft.com/office/drawing/2014/main" val="3441064058"/>
                    </a:ext>
                  </a:extLst>
                </a:gridCol>
              </a:tblGrid>
              <a:tr h="60652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1" u="none" strike="noStrike" dirty="0">
                          <a:effectLst/>
                        </a:rPr>
                        <a:t>CCAA</a:t>
                      </a:r>
                      <a:endParaRPr lang="es-E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1" u="none" strike="noStrike">
                          <a:effectLst/>
                        </a:rPr>
                        <a:t>149.730.799,97 €</a:t>
                      </a:r>
                      <a:endParaRPr lang="es-E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638062"/>
                  </a:ext>
                </a:extLst>
              </a:tr>
              <a:tr h="60652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1" u="none" strike="noStrike">
                          <a:effectLst/>
                        </a:rPr>
                        <a:t>AGE</a:t>
                      </a:r>
                      <a:endParaRPr lang="es-E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1" u="none" strike="noStrike">
                          <a:effectLst/>
                        </a:rPr>
                        <a:t>39.775.586,81 €</a:t>
                      </a:r>
                      <a:endParaRPr lang="es-ES" sz="12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6755395"/>
                  </a:ext>
                </a:extLst>
              </a:tr>
              <a:tr h="60652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1" u="none" strike="noStrike">
                          <a:effectLst/>
                        </a:rPr>
                        <a:t>TOTAL</a:t>
                      </a:r>
                      <a:endParaRPr lang="es-ES" sz="12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1" u="none" strike="noStrike" dirty="0">
                          <a:effectLst/>
                        </a:rPr>
                        <a:t>189.506.386,78 €</a:t>
                      </a:r>
                      <a:endParaRPr lang="es-E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9463179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9D94D19B-CE33-FA83-5667-C48F77E32E88}"/>
              </a:ext>
            </a:extLst>
          </p:cNvPr>
          <p:cNvSpPr txBox="1"/>
          <p:nvPr/>
        </p:nvSpPr>
        <p:spPr>
          <a:xfrm>
            <a:off x="2814078" y="1642090"/>
            <a:ext cx="60944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b="1" u="sng" dirty="0">
                <a:solidFill>
                  <a:srgbClr val="0E637D"/>
                </a:solidFill>
              </a:rPr>
              <a:t>N+3</a:t>
            </a:r>
            <a:endParaRPr lang="es-ES" sz="2000" dirty="0">
              <a:solidFill>
                <a:srgbClr val="0E63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133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B6207D-B556-AEBB-E6BC-42C18879D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57D1985-5012-EF9F-B924-67FF3C834A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9BF85B4-042B-1A0F-EAF5-79A7AA0BD3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1CA6CC63-EDBD-7C47-DCBF-243F68897D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9375675"/>
              </p:ext>
            </p:extLst>
          </p:nvPr>
        </p:nvGraphicFramePr>
        <p:xfrm>
          <a:off x="120074" y="554182"/>
          <a:ext cx="11828086" cy="592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1E08E1FF-0F16-F392-4B47-175C6D28CF8B}"/>
              </a:ext>
            </a:extLst>
          </p:cNvPr>
          <p:cNvSpPr/>
          <p:nvPr/>
        </p:nvSpPr>
        <p:spPr>
          <a:xfrm>
            <a:off x="-1" y="5909"/>
            <a:ext cx="8691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rgbClr val="C0E3E2"/>
                </a:solidFill>
              </a:rPr>
              <a:t>2. Reprogramaciones FEMPA</a:t>
            </a:r>
            <a:r>
              <a:rPr lang="es-ES" b="1" i="1" dirty="0">
                <a:solidFill>
                  <a:srgbClr val="C0E3E2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60134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D37D46-99D6-6E6B-18B5-653DE6F11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4F8E70F2-B9BA-148C-F623-764925BCB0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2009C88-92E1-1820-D2BF-DE1DD65C8D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74F98D96-8F79-E868-6DE4-322BB2DE3A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3723713"/>
              </p:ext>
            </p:extLst>
          </p:nvPr>
        </p:nvGraphicFramePr>
        <p:xfrm>
          <a:off x="120074" y="554182"/>
          <a:ext cx="11828086" cy="592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F310A9CE-77DF-25B7-464B-A2D88CCF62E6}"/>
              </a:ext>
            </a:extLst>
          </p:cNvPr>
          <p:cNvSpPr/>
          <p:nvPr/>
        </p:nvSpPr>
        <p:spPr>
          <a:xfrm>
            <a:off x="-1" y="5909"/>
            <a:ext cx="8691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rgbClr val="C0E3E2"/>
                </a:solidFill>
              </a:rPr>
              <a:t>2. Reprogramaciones FEMPA</a:t>
            </a:r>
            <a:r>
              <a:rPr lang="es-ES" b="1" i="1" dirty="0">
                <a:solidFill>
                  <a:srgbClr val="C0E3E2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09164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E2689B-18DE-D362-B9F5-85AA0E102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6D706D-B41F-5303-6E88-60E4F5F56F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245" y="98269"/>
            <a:ext cx="1763681" cy="4559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A371700-AF02-CBEC-241D-F78B30722E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78" y="2926"/>
            <a:ext cx="2168858" cy="455016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22D74F04-2B75-2B5E-C4BE-BD33D8328B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3752747"/>
              </p:ext>
            </p:extLst>
          </p:nvPr>
        </p:nvGraphicFramePr>
        <p:xfrm>
          <a:off x="120074" y="554182"/>
          <a:ext cx="11828086" cy="592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36BDB640-DBC8-0324-F389-22F5E4D878A2}"/>
              </a:ext>
            </a:extLst>
          </p:cNvPr>
          <p:cNvSpPr/>
          <p:nvPr/>
        </p:nvSpPr>
        <p:spPr>
          <a:xfrm>
            <a:off x="-1" y="5909"/>
            <a:ext cx="8691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rgbClr val="C0E3E2"/>
                </a:solidFill>
              </a:rPr>
              <a:t>2. Reprogramaciones FEMPA</a:t>
            </a:r>
            <a:r>
              <a:rPr lang="es-ES" b="1" i="1" dirty="0">
                <a:solidFill>
                  <a:srgbClr val="C0E3E2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025222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2969</TotalTime>
  <Words>618</Words>
  <Application>Microsoft Office PowerPoint</Application>
  <PresentationFormat>Panorámica</PresentationFormat>
  <Paragraphs>71</Paragraphs>
  <Slides>10</Slides>
  <Notes>0</Notes>
  <HiddenSlides>1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Eras Bold ITC</vt:lpstr>
      <vt:lpstr>Open Sans</vt:lpstr>
      <vt:lpstr>Times New Roman</vt:lpstr>
      <vt:lpstr>Wingdings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Molina Churro, Marta Virginia</dc:creator>
  <cp:lastModifiedBy>Ponte Casas, Maria Olivia</cp:lastModifiedBy>
  <cp:revision>69</cp:revision>
  <dcterms:created xsi:type="dcterms:W3CDTF">2023-09-13T05:30:09Z</dcterms:created>
  <dcterms:modified xsi:type="dcterms:W3CDTF">2025-09-03T10:24:35Z</dcterms:modified>
</cp:coreProperties>
</file>