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1" r:id="rId4"/>
    <p:sldId id="290" r:id="rId5"/>
    <p:sldId id="284" r:id="rId6"/>
    <p:sldId id="286" r:id="rId7"/>
    <p:sldId id="287" r:id="rId8"/>
    <p:sldId id="288" r:id="rId9"/>
    <p:sldId id="298" r:id="rId10"/>
    <p:sldId id="299" r:id="rId11"/>
    <p:sldId id="300" r:id="rId12"/>
    <p:sldId id="285" r:id="rId13"/>
    <p:sldId id="289" r:id="rId14"/>
    <p:sldId id="282" r:id="rId15"/>
    <p:sldId id="291" r:id="rId16"/>
    <p:sldId id="273" r:id="rId17"/>
    <p:sldId id="293" r:id="rId18"/>
    <p:sldId id="294" r:id="rId19"/>
    <p:sldId id="279" r:id="rId2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B0DADA"/>
    <a:srgbClr val="B0B9C1"/>
    <a:srgbClr val="0E637D"/>
    <a:srgbClr val="006699"/>
    <a:srgbClr val="FFFFFF"/>
    <a:srgbClr val="C0E3E2"/>
    <a:srgbClr val="1A576C"/>
    <a:srgbClr val="1D61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Datos\FEMPA.%20Evoluci&#243;n%20Program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OrdenConvocatoria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AppData\Local\Microsoft\Windows\INetCache\Content.Outlook\7XXCGAZU\2025-06-23%20Indicadores%20de%20Resultados%20y%20de%20Realizacion%20-%20V3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AppData\Local\Microsoft\Windows\INetCache\Content.Outlook\7XXCGAZU\2025-06-23%20Indicadores%20de%20Resultados%20y%20de%20Realizacion%20-%20V3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AppData\Local\Microsoft\Windows\INetCache\Content.Outlook\7XXCGAZU\2025-06-23%20Indicadores%20de%20Resultados%20y%20de%20Realizacion%20-%20V3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Datos\FEMPA.%20Evoluci&#243;n%20Program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Datos\FEMPA.%20Evoluci&#243;n%20Program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Datos\Ejecuci&#243;n%20FEMP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Datos\Ejecuci&#243;n%20FEMP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Datos\Ejecuci&#243;n%20FEMP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FEMPA.%20Evoluci&#243;n%20Program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FEMPA.%20Evoluci&#243;n%20Program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FEMPA.%20Evoluci&#243;n%20Program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>
                <a:solidFill>
                  <a:srgbClr val="006666"/>
                </a:solidFill>
              </a:rPr>
              <a:t>Aprobaciones FEMPA</a:t>
            </a:r>
            <a:r>
              <a:rPr lang="en-US" sz="1800" b="1" baseline="0" dirty="0">
                <a:solidFill>
                  <a:srgbClr val="006666"/>
                </a:solidFill>
              </a:rPr>
              <a:t> </a:t>
            </a:r>
            <a:r>
              <a:rPr lang="en-US" sz="1800" b="1" dirty="0">
                <a:solidFill>
                  <a:srgbClr val="006666"/>
                </a:solidFill>
              </a:rPr>
              <a:t>23,22%</a:t>
            </a:r>
          </a:p>
        </c:rich>
      </c:tx>
      <c:layout>
        <c:manualLayout>
          <c:xMode val="edge"/>
          <c:yMode val="edge"/>
          <c:x val="0.74238883619885754"/>
          <c:y val="1.71373361832588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rgbClr val="006666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5.9141690379998939E-2"/>
          <c:y val="8.4905717663061084E-2"/>
          <c:w val="0.42909554428332697"/>
          <c:h val="0.85608736398082774"/>
        </c:manualLayout>
      </c:layout>
      <c:pieChart>
        <c:varyColors val="1"/>
        <c:ser>
          <c:idx val="0"/>
          <c:order val="0"/>
          <c:tx>
            <c:strRef>
              <c:f>'Hoja1 (3)'!$G$1:$G$2</c:f>
              <c:strCache>
                <c:ptCount val="2"/>
                <c:pt idx="0">
                  <c:v>Aprobaciones</c:v>
                </c:pt>
                <c:pt idx="1">
                  <c:v>Importe FEMPA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98-4194-8FB0-123C123142B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98-4194-8FB0-123C123142B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A98-4194-8FB0-123C123142B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A98-4194-8FB0-123C123142B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A98-4194-8FB0-123C123142B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A98-4194-8FB0-123C123142B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A98-4194-8FB0-123C123142B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A98-4194-8FB0-123C123142BA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A98-4194-8FB0-123C123142BA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A98-4194-8FB0-123C123142BA}"/>
              </c:ext>
            </c:extLst>
          </c:dPt>
          <c:dLbls>
            <c:dLbl>
              <c:idx val="0"/>
              <c:layout>
                <c:manualLayout>
                  <c:x val="4.5096053579590061E-2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A98-4194-8FB0-123C123142BA}"/>
                </c:ext>
              </c:extLst>
            </c:dLbl>
            <c:dLbl>
              <c:idx val="1"/>
              <c:layout>
                <c:manualLayout>
                  <c:x val="7.8381235983573341E-2"/>
                  <c:y val="3.641683938942504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A98-4194-8FB0-123C123142BA}"/>
                </c:ext>
              </c:extLst>
            </c:dLbl>
            <c:dLbl>
              <c:idx val="2"/>
              <c:layout>
                <c:manualLayout>
                  <c:x val="4.9390915825265391E-2"/>
                  <c:y val="8.782884793920159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A98-4194-8FB0-123C123142BA}"/>
                </c:ext>
              </c:extLst>
            </c:dLbl>
            <c:dLbl>
              <c:idx val="3"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CA98-4194-8FB0-123C123142BA}"/>
                </c:ext>
              </c:extLst>
            </c:dLbl>
            <c:dLbl>
              <c:idx val="7"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F-CA98-4194-8FB0-123C123142BA}"/>
                </c:ext>
              </c:extLst>
            </c:dLbl>
            <c:dLbl>
              <c:idx val="8"/>
              <c:layout>
                <c:manualLayout>
                  <c:x val="0"/>
                  <c:y val="6.8549344733035381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1-CA98-4194-8FB0-123C123142BA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'Hoja1 (3)'!$B$3:$B$12</c:f>
              <c:strCache>
                <c:ptCount val="10"/>
                <c:pt idx="0">
                  <c:v>1.1. Pesca sostenible</c:v>
                </c:pt>
                <c:pt idx="1">
                  <c:v>1.2. Eficiencia energéitca</c:v>
                </c:pt>
                <c:pt idx="2">
                  <c:v>1.3. Promover el ajuste de la capacidad de pesca a las posibilidades de pesca</c:v>
                </c:pt>
                <c:pt idx="3">
                  <c:v>1.4. Control y una ejecución de la normativa eficientes</c:v>
                </c:pt>
                <c:pt idx="4">
                  <c:v>1.5.  Condiciones de competencia de las regiones ultraperiféricas</c:v>
                </c:pt>
                <c:pt idx="5">
                  <c:v>1.6. Protección y recuperación de la biodiversidad y ecosistemas acuáticos</c:v>
                </c:pt>
                <c:pt idx="6">
                  <c:v>2.1.Actividades acuícolas sostenibles</c:v>
                </c:pt>
                <c:pt idx="7">
                  <c:v>2.2.  Transformación y comercialización</c:v>
                </c:pt>
                <c:pt idx="8">
                  <c:v>3.1. Desarrollo de las comunidades pesqueras y acuícolas</c:v>
                </c:pt>
                <c:pt idx="9">
                  <c:v>4.1. Gestión sostenible de los mares y los océanos</c:v>
                </c:pt>
              </c:strCache>
            </c:strRef>
          </c:cat>
          <c:val>
            <c:numRef>
              <c:f>'Hoja1 (3)'!$G$3:$G$12</c:f>
              <c:numCache>
                <c:formatCode>0.00%</c:formatCode>
                <c:ptCount val="10"/>
                <c:pt idx="0">
                  <c:v>7.2040175389020647E-2</c:v>
                </c:pt>
                <c:pt idx="1">
                  <c:v>0</c:v>
                </c:pt>
                <c:pt idx="2">
                  <c:v>0.10738382898905631</c:v>
                </c:pt>
                <c:pt idx="3">
                  <c:v>0.15904746398555311</c:v>
                </c:pt>
                <c:pt idx="4">
                  <c:v>3.375772933442945E-2</c:v>
                </c:pt>
                <c:pt idx="5">
                  <c:v>8.765455686532829E-2</c:v>
                </c:pt>
                <c:pt idx="6">
                  <c:v>7.2978836031151129E-2</c:v>
                </c:pt>
                <c:pt idx="7">
                  <c:v>0.31655481589317369</c:v>
                </c:pt>
                <c:pt idx="8">
                  <c:v>0.12619427574303321</c:v>
                </c:pt>
                <c:pt idx="9">
                  <c:v>2.4388317769254108E-2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CA98-4194-8FB0-123C123142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500662406411336"/>
          <c:y val="0.1115595043396593"/>
          <c:w val="0.21855108256737396"/>
          <c:h val="0.839196461342487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 err="1"/>
              <a:t>Importe</a:t>
            </a:r>
            <a:r>
              <a:rPr lang="en-US" sz="2000" b="1" baseline="0" dirty="0"/>
              <a:t> Público</a:t>
            </a:r>
          </a:p>
          <a:p>
            <a:pPr>
              <a:defRPr sz="2000" b="1"/>
            </a:pPr>
            <a:r>
              <a:rPr lang="en-US" sz="2000" b="1" baseline="0" dirty="0"/>
              <a:t> </a:t>
            </a:r>
            <a:r>
              <a:rPr lang="en-US" sz="2000" b="1" baseline="0" dirty="0" err="1"/>
              <a:t>Convocado</a:t>
            </a:r>
            <a:endParaRPr lang="en-US" sz="2000" b="1" dirty="0"/>
          </a:p>
        </c:rich>
      </c:tx>
      <c:layout>
        <c:manualLayout>
          <c:xMode val="edge"/>
          <c:yMode val="edge"/>
          <c:x val="2.1933101461023192E-2"/>
          <c:y val="2.15378426679247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2391242042542131"/>
          <c:y val="4.9537038136227021E-2"/>
          <c:w val="0.67067777071870904"/>
          <c:h val="0.95046296186377299"/>
        </c:manualLayout>
      </c:layout>
      <c:pieChart>
        <c:varyColors val="1"/>
        <c:ser>
          <c:idx val="0"/>
          <c:order val="0"/>
          <c:tx>
            <c:strRef>
              <c:f>'Hoja2 (2)'!$C$1</c:f>
              <c:strCache>
                <c:ptCount val="1"/>
                <c:pt idx="0">
                  <c:v>Importe Público Convocado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267-4370-8A70-1C5DA9A3FFB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267-4370-8A70-1C5DA9A3FFB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267-4370-8A70-1C5DA9A3FFB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267-4370-8A70-1C5DA9A3FFB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267-4370-8A70-1C5DA9A3FFB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267-4370-8A70-1C5DA9A3FFB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267-4370-8A70-1C5DA9A3FFB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267-4370-8A70-1C5DA9A3FFB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267-4370-8A70-1C5DA9A3FFB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267-4370-8A70-1C5DA9A3FFB8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8267-4370-8A70-1C5DA9A3FFB8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8267-4370-8A70-1C5DA9A3FFB8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8267-4370-8A70-1C5DA9A3FFB8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8267-4370-8A70-1C5DA9A3FFB8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8267-4370-8A70-1C5DA9A3FFB8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8267-4370-8A70-1C5DA9A3FFB8}"/>
              </c:ext>
            </c:extLst>
          </c:dPt>
          <c:dLbls>
            <c:dLbl>
              <c:idx val="0"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8267-4370-8A70-1C5DA9A3FFB8}"/>
                </c:ext>
              </c:extLst>
            </c:dLbl>
            <c:dLbl>
              <c:idx val="1"/>
              <c:layout>
                <c:manualLayout>
                  <c:x val="-4.7113200563539459E-2"/>
                  <c:y val="-0.1572262514758509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267-4370-8A70-1C5DA9A3FFB8}"/>
                </c:ext>
              </c:extLst>
            </c:dLbl>
            <c:dLbl>
              <c:idx val="2"/>
              <c:layout>
                <c:manualLayout>
                  <c:x val="-1.3678025970059843E-2"/>
                  <c:y val="-0.1076892133396239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267-4370-8A70-1C5DA9A3FFB8}"/>
                </c:ext>
              </c:extLst>
            </c:dLbl>
            <c:dLbl>
              <c:idx val="3"/>
              <c:layout>
                <c:manualLayout>
                  <c:x val="-3.1915393930139632E-2"/>
                  <c:y val="-5.169082240301950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267-4370-8A70-1C5DA9A3FFB8}"/>
                </c:ext>
              </c:extLst>
            </c:dLbl>
            <c:dLbl>
              <c:idx val="4"/>
              <c:layout>
                <c:manualLayout>
                  <c:x val="-1.3678025970059954E-2"/>
                  <c:y val="4.3075685335849587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267-4370-8A70-1C5DA9A3FFB8}"/>
                </c:ext>
              </c:extLst>
            </c:dLbl>
            <c:dLbl>
              <c:idx val="5"/>
              <c:layout>
                <c:manualLayout>
                  <c:x val="-2.1276929286759755E-2"/>
                  <c:y val="0.1184581346735862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267-4370-8A70-1C5DA9A3FFB8}"/>
                </c:ext>
              </c:extLst>
            </c:dLbl>
            <c:dLbl>
              <c:idx val="6"/>
              <c:layout>
                <c:manualLayout>
                  <c:x val="-3.0395613266799761E-2"/>
                  <c:y val="0.1356884088079262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267-4370-8A70-1C5DA9A3FFB8}"/>
                </c:ext>
              </c:extLst>
            </c:dLbl>
            <c:dLbl>
              <c:idx val="7"/>
              <c:layout>
                <c:manualLayout>
                  <c:x val="0.13298086787613275"/>
                  <c:y val="-1.5076405072891184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1357967103091031"/>
                      <c:h val="7.02466066026546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F-8267-4370-8A70-1C5DA9A3FFB8}"/>
                </c:ext>
              </c:extLst>
            </c:dLbl>
            <c:dLbl>
              <c:idx val="8"/>
              <c:layout>
                <c:manualLayout>
                  <c:x val="7.5989033166999126E-3"/>
                  <c:y val="4.953703813622686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8267-4370-8A70-1C5DA9A3FFB8}"/>
                </c:ext>
              </c:extLst>
            </c:dLbl>
            <c:dLbl>
              <c:idx val="10"/>
              <c:layout>
                <c:manualLayout>
                  <c:x val="0"/>
                  <c:y val="2.153784266792471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8267-4370-8A70-1C5DA9A3FFB8}"/>
                </c:ext>
              </c:extLst>
            </c:dLbl>
            <c:dLbl>
              <c:idx val="13"/>
              <c:layout>
                <c:manualLayout>
                  <c:x val="-3.3435174593479618E-2"/>
                  <c:y val="1.723035892899600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7762629167893754E-2"/>
                      <c:h val="7.02466066026546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B-8267-4370-8A70-1C5DA9A3FFB8}"/>
                </c:ext>
              </c:extLst>
            </c:dLbl>
            <c:dLbl>
              <c:idx val="14"/>
              <c:layout>
                <c:manualLayout>
                  <c:x val="-3.3435174593479611E-2"/>
                  <c:y val="6.4614375950335897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6068013894385292E-2"/>
                      <c:h val="7.02466066026546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D-8267-4370-8A70-1C5DA9A3FFB8}"/>
                </c:ext>
              </c:extLst>
            </c:dLbl>
            <c:dLbl>
              <c:idx val="15"/>
              <c:layout>
                <c:manualLayout>
                  <c:x val="-6.5350568523619243E-2"/>
                  <c:y val="1.5076489867547355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F-8267-4370-8A70-1C5DA9A3FFB8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'Hoja2 (2)'!$A$2:$A$17</c:f>
              <c:strCache>
                <c:ptCount val="16"/>
                <c:pt idx="0">
                  <c:v>Andalucía</c:v>
                </c:pt>
                <c:pt idx="1">
                  <c:v>Asturias</c:v>
                </c:pt>
                <c:pt idx="2">
                  <c:v>Baleares</c:v>
                </c:pt>
                <c:pt idx="3">
                  <c:v>Castilla y León</c:v>
                </c:pt>
                <c:pt idx="4">
                  <c:v>Castilla -La Mancha</c:v>
                </c:pt>
                <c:pt idx="5">
                  <c:v>Canarias</c:v>
                </c:pt>
                <c:pt idx="6">
                  <c:v>Cataluña</c:v>
                </c:pt>
                <c:pt idx="7">
                  <c:v>Galicia</c:v>
                </c:pt>
                <c:pt idx="8">
                  <c:v>Murcia</c:v>
                </c:pt>
                <c:pt idx="9">
                  <c:v>Navarra</c:v>
                </c:pt>
                <c:pt idx="10">
                  <c:v>País Vasco</c:v>
                </c:pt>
                <c:pt idx="11">
                  <c:v>Cantabria</c:v>
                </c:pt>
                <c:pt idx="12">
                  <c:v>C Valenciana</c:v>
                </c:pt>
                <c:pt idx="13">
                  <c:v>CDTI</c:v>
                </c:pt>
                <c:pt idx="14">
                  <c:v>FBD</c:v>
                </c:pt>
                <c:pt idx="15">
                  <c:v>SG Acuicultura</c:v>
                </c:pt>
              </c:strCache>
            </c:strRef>
          </c:cat>
          <c:val>
            <c:numRef>
              <c:f>'Hoja2 (2)'!$C$2:$C$17</c:f>
              <c:numCache>
                <c:formatCode>#,##0.00\ "€"</c:formatCode>
                <c:ptCount val="16"/>
                <c:pt idx="0">
                  <c:v>121519490.11</c:v>
                </c:pt>
                <c:pt idx="1">
                  <c:v>12514028.9</c:v>
                </c:pt>
                <c:pt idx="2">
                  <c:v>1371127.56</c:v>
                </c:pt>
                <c:pt idx="3">
                  <c:v>10981132.08</c:v>
                </c:pt>
                <c:pt idx="4">
                  <c:v>150000</c:v>
                </c:pt>
                <c:pt idx="5">
                  <c:v>10012439.6</c:v>
                </c:pt>
                <c:pt idx="6">
                  <c:v>50208661.11999999</c:v>
                </c:pt>
                <c:pt idx="7">
                  <c:v>206697619.95000002</c:v>
                </c:pt>
                <c:pt idx="8">
                  <c:v>19526606.699999999</c:v>
                </c:pt>
                <c:pt idx="9">
                  <c:v>1100000</c:v>
                </c:pt>
                <c:pt idx="10">
                  <c:v>48933219.100000001</c:v>
                </c:pt>
                <c:pt idx="11">
                  <c:v>11530000</c:v>
                </c:pt>
                <c:pt idx="12">
                  <c:v>26025000</c:v>
                </c:pt>
                <c:pt idx="13">
                  <c:v>28606652.280000001</c:v>
                </c:pt>
                <c:pt idx="14">
                  <c:v>14550000</c:v>
                </c:pt>
                <c:pt idx="15">
                  <c:v>68070500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8267-4370-8A70-1C5DA9A3FF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2000" b="1" dirty="0"/>
              <a:t>% alcanzado</a:t>
            </a:r>
            <a:r>
              <a:rPr lang="es-ES" sz="2000" b="1" baseline="0" dirty="0"/>
              <a:t> Indicadores Resultado</a:t>
            </a:r>
            <a:endParaRPr lang="es-ES" sz="20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'Vigente 2'!$B$2</c:f>
              <c:strCache>
                <c:ptCount val="1"/>
                <c:pt idx="0">
                  <c:v>CR 01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2'!$E$2</c:f>
              <c:numCache>
                <c:formatCode>0.00%</c:formatCode>
                <c:ptCount val="1"/>
                <c:pt idx="0">
                  <c:v>6.8289684306878429E-2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21-4674-916A-337B48E7491D}"/>
            </c:ext>
          </c:extLst>
        </c:ser>
        <c:ser>
          <c:idx val="1"/>
          <c:order val="1"/>
          <c:tx>
            <c:strRef>
              <c:f>'Vigente 2'!$B$3</c:f>
              <c:strCache>
                <c:ptCount val="1"/>
                <c:pt idx="0">
                  <c:v>CR 02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2'!$E$3</c:f>
              <c:numCache>
                <c:formatCode>0.00%</c:formatCode>
                <c:ptCount val="1"/>
                <c:pt idx="0">
                  <c:v>6.7197300493825787E-2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21-4674-916A-337B48E7491D}"/>
            </c:ext>
          </c:extLst>
        </c:ser>
        <c:ser>
          <c:idx val="2"/>
          <c:order val="2"/>
          <c:tx>
            <c:strRef>
              <c:f>'Vigente 2'!$B$4</c:f>
              <c:strCache>
                <c:ptCount val="1"/>
                <c:pt idx="0">
                  <c:v>CR 05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2'!$E$4</c:f>
              <c:numCache>
                <c:formatCode>0.00%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D21-4674-916A-337B48E7491D}"/>
            </c:ext>
          </c:extLst>
        </c:ser>
        <c:ser>
          <c:idx val="3"/>
          <c:order val="3"/>
          <c:tx>
            <c:strRef>
              <c:f>'Vigente 2'!$B$5</c:f>
              <c:strCache>
                <c:ptCount val="1"/>
                <c:pt idx="0">
                  <c:v>CR 06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2'!$E$5</c:f>
              <c:numCache>
                <c:formatCode>0.00%</c:formatCode>
                <c:ptCount val="1"/>
                <c:pt idx="0">
                  <c:v>0.34086956521739131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D21-4674-916A-337B48E7491D}"/>
            </c:ext>
          </c:extLst>
        </c:ser>
        <c:ser>
          <c:idx val="4"/>
          <c:order val="4"/>
          <c:tx>
            <c:strRef>
              <c:f>'Vigente 2'!$B$6</c:f>
              <c:strCache>
                <c:ptCount val="1"/>
                <c:pt idx="0">
                  <c:v>CR 07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2'!$E$6</c:f>
              <c:numCache>
                <c:formatCode>0.00%</c:formatCode>
                <c:ptCount val="1"/>
                <c:pt idx="0">
                  <c:v>0.15272995426783939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D21-4674-916A-337B48E7491D}"/>
            </c:ext>
          </c:extLst>
        </c:ser>
        <c:ser>
          <c:idx val="5"/>
          <c:order val="5"/>
          <c:tx>
            <c:strRef>
              <c:f>'Vigente 2'!$B$7</c:f>
              <c:strCache>
                <c:ptCount val="1"/>
                <c:pt idx="0">
                  <c:v>CR 08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2'!$E$7</c:f>
              <c:numCache>
                <c:formatCode>0.00%</c:formatCode>
                <c:ptCount val="1"/>
                <c:pt idx="0">
                  <c:v>0.67171845377522543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D21-4674-916A-337B48E7491D}"/>
            </c:ext>
          </c:extLst>
        </c:ser>
        <c:ser>
          <c:idx val="6"/>
          <c:order val="6"/>
          <c:tx>
            <c:strRef>
              <c:f>'Vigente 2'!$B$8</c:f>
              <c:strCache>
                <c:ptCount val="1"/>
                <c:pt idx="0">
                  <c:v>CR 09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2'!$E$8</c:f>
              <c:numCache>
                <c:formatCode>0.00%</c:formatCode>
                <c:ptCount val="1"/>
                <c:pt idx="0">
                  <c:v>2.0823926238063968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D21-4674-916A-337B48E7491D}"/>
            </c:ext>
          </c:extLst>
        </c:ser>
        <c:ser>
          <c:idx val="7"/>
          <c:order val="7"/>
          <c:tx>
            <c:strRef>
              <c:f>'Vigente 2'!$B$9</c:f>
              <c:strCache>
                <c:ptCount val="1"/>
                <c:pt idx="0">
                  <c:v>CR 10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2'!$E$9</c:f>
              <c:numCache>
                <c:formatCode>0.00%</c:formatCode>
                <c:ptCount val="1"/>
                <c:pt idx="0">
                  <c:v>0.32161984030656526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D21-4674-916A-337B48E7491D}"/>
            </c:ext>
          </c:extLst>
        </c:ser>
        <c:ser>
          <c:idx val="8"/>
          <c:order val="8"/>
          <c:tx>
            <c:strRef>
              <c:f>'Vigente 2'!$B$10</c:f>
              <c:strCache>
                <c:ptCount val="1"/>
                <c:pt idx="0">
                  <c:v>CR 11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2'!$E$10</c:f>
              <c:numCache>
                <c:formatCode>0.00%</c:formatCode>
                <c:ptCount val="1"/>
                <c:pt idx="0">
                  <c:v>0.69330541499447451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D21-4674-916A-337B48E7491D}"/>
            </c:ext>
          </c:extLst>
        </c:ser>
        <c:ser>
          <c:idx val="9"/>
          <c:order val="9"/>
          <c:tx>
            <c:strRef>
              <c:f>'Vigente 2'!$B$11</c:f>
              <c:strCache>
                <c:ptCount val="1"/>
                <c:pt idx="0">
                  <c:v>CR 12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2'!$E$11</c:f>
              <c:numCache>
                <c:formatCode>0.00%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D21-4674-916A-337B48E7491D}"/>
            </c:ext>
          </c:extLst>
        </c:ser>
        <c:ser>
          <c:idx val="10"/>
          <c:order val="10"/>
          <c:tx>
            <c:strRef>
              <c:f>'Vigente 2'!$B$12</c:f>
              <c:strCache>
                <c:ptCount val="1"/>
                <c:pt idx="0">
                  <c:v>CR 13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2'!$E$12</c:f>
              <c:numCache>
                <c:formatCode>0.00%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D21-4674-916A-337B48E7491D}"/>
            </c:ext>
          </c:extLst>
        </c:ser>
        <c:ser>
          <c:idx val="11"/>
          <c:order val="11"/>
          <c:tx>
            <c:strRef>
              <c:f>'Vigente 2'!$B$13</c:f>
              <c:strCache>
                <c:ptCount val="1"/>
                <c:pt idx="0">
                  <c:v>CR 14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2'!$E$13</c:f>
              <c:numCache>
                <c:formatCode>0.00%</c:formatCode>
                <c:ptCount val="1"/>
                <c:pt idx="0">
                  <c:v>6.1359657829672808E-2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D21-4674-916A-337B48E7491D}"/>
            </c:ext>
          </c:extLst>
        </c:ser>
        <c:ser>
          <c:idx val="12"/>
          <c:order val="12"/>
          <c:tx>
            <c:strRef>
              <c:f>'Vigente 2'!$B$14</c:f>
              <c:strCache>
                <c:ptCount val="1"/>
                <c:pt idx="0">
                  <c:v>CR 15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2'!$E$14</c:f>
              <c:numCache>
                <c:formatCode>0.00%</c:formatCode>
                <c:ptCount val="1"/>
                <c:pt idx="0">
                  <c:v>2.3333333333333335E-3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D21-4674-916A-337B48E7491D}"/>
            </c:ext>
          </c:extLst>
        </c:ser>
        <c:ser>
          <c:idx val="13"/>
          <c:order val="13"/>
          <c:tx>
            <c:strRef>
              <c:f>'Vigente 2'!$B$15</c:f>
              <c:strCache>
                <c:ptCount val="1"/>
                <c:pt idx="0">
                  <c:v>CR 16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2'!$E$15</c:f>
              <c:numCache>
                <c:formatCode>0.00%</c:formatCode>
                <c:ptCount val="1"/>
                <c:pt idx="0">
                  <c:v>1.0335424656926864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7D21-4674-916A-337B48E7491D}"/>
            </c:ext>
          </c:extLst>
        </c:ser>
        <c:ser>
          <c:idx val="14"/>
          <c:order val="14"/>
          <c:tx>
            <c:strRef>
              <c:f>'Vigente 2'!$B$16</c:f>
              <c:strCache>
                <c:ptCount val="1"/>
                <c:pt idx="0">
                  <c:v>CR 17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2'!$E$16</c:f>
              <c:numCache>
                <c:formatCode>0.00%</c:formatCode>
                <c:ptCount val="1"/>
                <c:pt idx="0">
                  <c:v>7.9999630059514173E-2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7D21-4674-916A-337B48E7491D}"/>
            </c:ext>
          </c:extLst>
        </c:ser>
        <c:ser>
          <c:idx val="15"/>
          <c:order val="15"/>
          <c:tx>
            <c:strRef>
              <c:f>'Vigente 2'!$B$17</c:f>
              <c:strCache>
                <c:ptCount val="1"/>
                <c:pt idx="0">
                  <c:v>CR 18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2'!$E$17</c:f>
              <c:numCache>
                <c:formatCode>0.00%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7D21-4674-916A-337B48E7491D}"/>
            </c:ext>
          </c:extLst>
        </c:ser>
        <c:ser>
          <c:idx val="16"/>
          <c:order val="16"/>
          <c:tx>
            <c:strRef>
              <c:f>'Vigente 2'!$B$18</c:f>
              <c:strCache>
                <c:ptCount val="1"/>
                <c:pt idx="0">
                  <c:v>CR 19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2'!$E$18</c:f>
              <c:numCache>
                <c:formatCode>0.00%</c:formatCode>
                <c:ptCount val="1"/>
                <c:pt idx="0">
                  <c:v>0.37826428064407663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D21-4674-916A-337B48E7491D}"/>
            </c:ext>
          </c:extLst>
        </c:ser>
        <c:ser>
          <c:idx val="17"/>
          <c:order val="17"/>
          <c:tx>
            <c:strRef>
              <c:f>'Vigente 2'!$B$19</c:f>
              <c:strCache>
                <c:ptCount val="1"/>
                <c:pt idx="0">
                  <c:v>CR 21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'Vigente 2'!$E$1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'Vigente 2'!$E$19</c:f>
              <c:numCache>
                <c:formatCode>0.00%</c:formatCode>
                <c:ptCount val="1"/>
                <c:pt idx="0">
                  <c:v>0.11943150603129105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7D21-4674-916A-337B48E749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49953119"/>
        <c:axId val="1749953599"/>
      </c:barChart>
      <c:catAx>
        <c:axId val="17499531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749953599"/>
        <c:crosses val="autoZero"/>
        <c:auto val="1"/>
        <c:lblAlgn val="ctr"/>
        <c:lblOffset val="100"/>
        <c:noMultiLvlLbl val="0"/>
      </c:catAx>
      <c:valAx>
        <c:axId val="1749953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7499531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/>
              <a:t>Valor </a:t>
            </a:r>
            <a:r>
              <a:rPr lang="en-US" sz="1800" b="1" dirty="0" err="1"/>
              <a:t>alcanzado</a:t>
            </a:r>
            <a:r>
              <a:rPr lang="en-US" sz="1800" b="1" dirty="0"/>
              <a:t> vs Hito</a:t>
            </a:r>
          </a:p>
        </c:rich>
      </c:tx>
      <c:layout>
        <c:manualLayout>
          <c:xMode val="edge"/>
          <c:yMode val="edge"/>
          <c:x val="6.2415420978741924E-3"/>
          <c:y val="2.74491062830355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'I Realización por OE'!$G$17</c:f>
              <c:strCache>
                <c:ptCount val="1"/>
                <c:pt idx="0">
                  <c:v>Valor alcanzado</c:v>
                </c:pt>
              </c:strCache>
            </c:strRef>
          </c:tx>
          <c:spPr>
            <a:solidFill>
              <a:srgbClr val="B0B9C1"/>
            </a:solidFill>
            <a:ln>
              <a:noFill/>
            </a:ln>
            <a:effectLst/>
          </c:spPr>
          <c:invertIfNegative val="0"/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CC21-4A71-836A-27AC53E7A1D4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CC21-4A71-836A-27AC53E7A1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 Realización por OE'!$D$18:$D$27</c:f>
              <c:strCache>
                <c:ptCount val="10"/>
                <c:pt idx="0">
                  <c:v>1.1.</c:v>
                </c:pt>
                <c:pt idx="1">
                  <c:v>1.2.</c:v>
                </c:pt>
                <c:pt idx="2">
                  <c:v>1.3.</c:v>
                </c:pt>
                <c:pt idx="3">
                  <c:v>1.4.</c:v>
                </c:pt>
                <c:pt idx="4">
                  <c:v>1.5.</c:v>
                </c:pt>
                <c:pt idx="5">
                  <c:v>1.6.</c:v>
                </c:pt>
                <c:pt idx="6">
                  <c:v>2.1.</c:v>
                </c:pt>
                <c:pt idx="7">
                  <c:v>2.2.</c:v>
                </c:pt>
                <c:pt idx="8">
                  <c:v>3.1.</c:v>
                </c:pt>
                <c:pt idx="9">
                  <c:v>4.1.</c:v>
                </c:pt>
              </c:strCache>
            </c:strRef>
          </c:cat>
          <c:val>
            <c:numRef>
              <c:f>'I Realización por OE'!$G$18:$G$27</c:f>
              <c:numCache>
                <c:formatCode>0.00%</c:formatCode>
                <c:ptCount val="10"/>
                <c:pt idx="0">
                  <c:v>0.21905784123252181</c:v>
                </c:pt>
                <c:pt idx="1">
                  <c:v>0</c:v>
                </c:pt>
                <c:pt idx="2">
                  <c:v>0.66200923005889478</c:v>
                </c:pt>
                <c:pt idx="3">
                  <c:v>2.6666666666666665</c:v>
                </c:pt>
                <c:pt idx="4">
                  <c:v>1</c:v>
                </c:pt>
                <c:pt idx="5">
                  <c:v>0.44277348115494225</c:v>
                </c:pt>
                <c:pt idx="6">
                  <c:v>7.7258737998574883E-2</c:v>
                </c:pt>
                <c:pt idx="7">
                  <c:v>0.54464719804021566</c:v>
                </c:pt>
                <c:pt idx="8">
                  <c:v>0.5540651514236109</c:v>
                </c:pt>
                <c:pt idx="9">
                  <c:v>0.16414273919768702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21-4A71-836A-27AC53E7A1D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851831103"/>
        <c:axId val="1851829183"/>
      </c:barChart>
      <c:catAx>
        <c:axId val="185183110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851829183"/>
        <c:crosses val="autoZero"/>
        <c:auto val="1"/>
        <c:lblAlgn val="ctr"/>
        <c:lblOffset val="100"/>
        <c:noMultiLvlLbl val="0"/>
      </c:catAx>
      <c:valAx>
        <c:axId val="18518291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8518311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/>
              <a:t>Valor </a:t>
            </a:r>
            <a:r>
              <a:rPr lang="en-US" sz="1800" b="1" dirty="0" err="1"/>
              <a:t>alcanzado</a:t>
            </a:r>
            <a:r>
              <a:rPr lang="en-US" sz="1800" b="1" dirty="0"/>
              <a:t> vs Meta</a:t>
            </a:r>
          </a:p>
        </c:rich>
      </c:tx>
      <c:layout>
        <c:manualLayout>
          <c:xMode val="edge"/>
          <c:yMode val="edge"/>
          <c:x val="4.0516736656769526E-4"/>
          <c:y val="1.68373756172474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'I Realización por OE'!$D$32</c:f>
              <c:strCache>
                <c:ptCount val="1"/>
                <c:pt idx="0">
                  <c:v>Valor alcanzado</c:v>
                </c:pt>
              </c:strCache>
            </c:strRef>
          </c:tx>
          <c:spPr>
            <a:solidFill>
              <a:srgbClr val="B0DADA"/>
            </a:solidFill>
            <a:ln>
              <a:noFill/>
            </a:ln>
            <a:effectLst/>
          </c:spPr>
          <c:invertIfNegative val="0"/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FCFB-45B0-A030-B926755E44CF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FCFB-45B0-A030-B926755E44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 Realización por OE'!$C$33:$C$42</c:f>
              <c:strCache>
                <c:ptCount val="10"/>
                <c:pt idx="0">
                  <c:v>1.1.</c:v>
                </c:pt>
                <c:pt idx="1">
                  <c:v>1.2.</c:v>
                </c:pt>
                <c:pt idx="2">
                  <c:v>1.3.</c:v>
                </c:pt>
                <c:pt idx="3">
                  <c:v>1.4.</c:v>
                </c:pt>
                <c:pt idx="4">
                  <c:v>1.5.</c:v>
                </c:pt>
                <c:pt idx="5">
                  <c:v>1.6.</c:v>
                </c:pt>
                <c:pt idx="6">
                  <c:v>2.1.</c:v>
                </c:pt>
                <c:pt idx="7">
                  <c:v>2.2.</c:v>
                </c:pt>
                <c:pt idx="8">
                  <c:v>3.1.</c:v>
                </c:pt>
                <c:pt idx="9">
                  <c:v>4.1.</c:v>
                </c:pt>
              </c:strCache>
            </c:strRef>
          </c:cat>
          <c:val>
            <c:numRef>
              <c:f>'I Realización por OE'!$D$33:$D$42</c:f>
              <c:numCache>
                <c:formatCode>0.00%</c:formatCode>
                <c:ptCount val="10"/>
                <c:pt idx="0">
                  <c:v>5.4764460308130453E-2</c:v>
                </c:pt>
                <c:pt idx="1">
                  <c:v>0</c:v>
                </c:pt>
                <c:pt idx="2">
                  <c:v>0.1655023075147237</c:v>
                </c:pt>
                <c:pt idx="3">
                  <c:v>2</c:v>
                </c:pt>
                <c:pt idx="4">
                  <c:v>1</c:v>
                </c:pt>
                <c:pt idx="5">
                  <c:v>0.11069337028873556</c:v>
                </c:pt>
                <c:pt idx="6">
                  <c:v>1.9314684499643721E-2</c:v>
                </c:pt>
                <c:pt idx="7">
                  <c:v>0.13616179951005392</c:v>
                </c:pt>
                <c:pt idx="8">
                  <c:v>0.13851628785590273</c:v>
                </c:pt>
                <c:pt idx="9">
                  <c:v>4.0697674418604654E-2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FB-45B0-A030-B926755E44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33172527"/>
        <c:axId val="2033173967"/>
      </c:barChart>
      <c:catAx>
        <c:axId val="20331725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33173967"/>
        <c:crosses val="autoZero"/>
        <c:auto val="1"/>
        <c:lblAlgn val="ctr"/>
        <c:lblOffset val="100"/>
        <c:noMultiLvlLbl val="0"/>
      </c:catAx>
      <c:valAx>
        <c:axId val="20331739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331725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 err="1">
                <a:solidFill>
                  <a:srgbClr val="006666"/>
                </a:solidFill>
              </a:rPr>
              <a:t>Ejecuciones</a:t>
            </a:r>
            <a:r>
              <a:rPr lang="en-US" sz="1800" b="1" dirty="0">
                <a:solidFill>
                  <a:srgbClr val="006666"/>
                </a:solidFill>
              </a:rPr>
              <a:t> FEMPA 13,31%</a:t>
            </a:r>
          </a:p>
        </c:rich>
      </c:tx>
      <c:layout>
        <c:manualLayout>
          <c:xMode val="edge"/>
          <c:yMode val="edge"/>
          <c:x val="0.75273455494273522"/>
          <c:y val="2.38989381138964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rgbClr val="006666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2.7381080145872719E-2"/>
          <c:y val="5.2338674469433306E-2"/>
          <c:w val="0.44980128146026011"/>
          <c:h val="0.8955181878275198"/>
        </c:manualLayout>
      </c:layout>
      <c:pieChart>
        <c:varyColors val="1"/>
        <c:ser>
          <c:idx val="0"/>
          <c:order val="0"/>
          <c:tx>
            <c:strRef>
              <c:f>'Hoja1 (3)'!$I$1:$I$2</c:f>
              <c:strCache>
                <c:ptCount val="2"/>
                <c:pt idx="0">
                  <c:v>Ejecuciones</c:v>
                </c:pt>
                <c:pt idx="1">
                  <c:v>Importe FEMPA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E28-4F24-818A-456A7C5D2CB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E28-4F24-818A-456A7C5D2CBA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E28-4F24-818A-456A7C5D2CBA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E28-4F24-818A-456A7C5D2CBA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E28-4F24-818A-456A7C5D2CBA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E28-4F24-818A-456A7C5D2CBA}"/>
              </c:ext>
            </c:extLst>
          </c:dPt>
          <c:dPt>
            <c:idx val="6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E28-4F24-818A-456A7C5D2CBA}"/>
              </c:ext>
            </c:extLst>
          </c:dPt>
          <c:dPt>
            <c:idx val="7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E28-4F24-818A-456A7C5D2CBA}"/>
              </c:ext>
            </c:extLst>
          </c:dPt>
          <c:dPt>
            <c:idx val="8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E28-4F24-818A-456A7C5D2CBA}"/>
              </c:ext>
            </c:extLst>
          </c:dPt>
          <c:dPt>
            <c:idx val="9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E28-4F24-818A-456A7C5D2CBA}"/>
              </c:ext>
            </c:extLst>
          </c:dPt>
          <c:dLbls>
            <c:dLbl>
              <c:idx val="0"/>
              <c:layout>
                <c:manualLayout>
                  <c:x val="4.3650798083523699E-2"/>
                  <c:y val="1.738104590101562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28-4F24-818A-456A7C5D2CBA}"/>
                </c:ext>
              </c:extLst>
            </c:dLbl>
            <c:dLbl>
              <c:idx val="1"/>
              <c:layout>
                <c:manualLayout>
                  <c:x val="3.710317837099518E-2"/>
                  <c:y val="5.214313770304687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E28-4F24-818A-456A7C5D2CBA}"/>
                </c:ext>
              </c:extLst>
            </c:dLbl>
            <c:dLbl>
              <c:idx val="2"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4E28-4F24-818A-456A7C5D2CBA}"/>
                </c:ext>
              </c:extLst>
            </c:dLbl>
            <c:dLbl>
              <c:idx val="3"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4E28-4F24-818A-456A7C5D2CBA}"/>
                </c:ext>
              </c:extLst>
            </c:dLbl>
            <c:dLbl>
              <c:idx val="4"/>
              <c:layout>
                <c:manualLayout>
                  <c:x val="2.7281748802202337E-2"/>
                  <c:y val="-3.258946106440430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E28-4F24-818A-456A7C5D2CBA}"/>
                </c:ext>
              </c:extLst>
            </c:dLbl>
            <c:dLbl>
              <c:idx val="6"/>
              <c:layout>
                <c:manualLayout>
                  <c:x val="-4.3650798083523738E-3"/>
                  <c:y val="-0.1433936286833789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E28-4F24-818A-456A7C5D2CBA}"/>
                </c:ext>
              </c:extLst>
            </c:dLbl>
            <c:dLbl>
              <c:idx val="7"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F-4E28-4F24-818A-456A7C5D2CBA}"/>
                </c:ext>
              </c:extLst>
            </c:dLbl>
            <c:dLbl>
              <c:idx val="9"/>
              <c:layout>
                <c:manualLayout>
                  <c:x val="1.4186509377145195E-2"/>
                  <c:y val="0.2129178122874414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E28-4F24-818A-456A7C5D2CBA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'Hoja1 (3)'!$B$3:$B$12</c:f>
              <c:strCache>
                <c:ptCount val="10"/>
                <c:pt idx="0">
                  <c:v>1.1. Pesca sostenible</c:v>
                </c:pt>
                <c:pt idx="1">
                  <c:v>1.2. Eficiencia energéitca</c:v>
                </c:pt>
                <c:pt idx="2">
                  <c:v>1.3. Promover el ajuste de la capacidad de pesca a las posibilidades de pesca</c:v>
                </c:pt>
                <c:pt idx="3">
                  <c:v>1.4. Control y una ejecución de la normativa eficientes</c:v>
                </c:pt>
                <c:pt idx="4">
                  <c:v>1.5.  Condiciones de competencia de las regiones ultraperiféricas</c:v>
                </c:pt>
                <c:pt idx="5">
                  <c:v>1.6. Protección y recuperación de la biodiversidad y ecosistemas acuáticos</c:v>
                </c:pt>
                <c:pt idx="6">
                  <c:v>2.1.Actividades acuícolas sostenibles</c:v>
                </c:pt>
                <c:pt idx="7">
                  <c:v>2.2.  Transformación y comercialización</c:v>
                </c:pt>
                <c:pt idx="8">
                  <c:v>3.1. Desarrollo de las comunidades pesqueras y acuícolas</c:v>
                </c:pt>
                <c:pt idx="9">
                  <c:v>4.1. Gestión sostenible de los mares y los océanos</c:v>
                </c:pt>
              </c:strCache>
            </c:strRef>
          </c:cat>
          <c:val>
            <c:numRef>
              <c:f>'Hoja1 (3)'!$I$3:$I$12</c:f>
              <c:numCache>
                <c:formatCode>0.00%</c:formatCode>
                <c:ptCount val="10"/>
                <c:pt idx="0">
                  <c:v>7.4106130730617004E-2</c:v>
                </c:pt>
                <c:pt idx="1">
                  <c:v>0</c:v>
                </c:pt>
                <c:pt idx="2">
                  <c:v>0.18045382997369619</c:v>
                </c:pt>
                <c:pt idx="3">
                  <c:v>0.17122890797547707</c:v>
                </c:pt>
                <c:pt idx="4">
                  <c:v>5.8885464905260178E-2</c:v>
                </c:pt>
                <c:pt idx="5">
                  <c:v>4.8927106940560711E-2</c:v>
                </c:pt>
                <c:pt idx="6">
                  <c:v>2.6280752119920616E-2</c:v>
                </c:pt>
                <c:pt idx="7">
                  <c:v>0.32542642331953292</c:v>
                </c:pt>
                <c:pt idx="8">
                  <c:v>9.3757067735922753E-2</c:v>
                </c:pt>
                <c:pt idx="9">
                  <c:v>2.0934316299012524E-2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4E28-4F24-818A-456A7C5D2C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9703316352199"/>
          <c:y val="0.12341654566082873"/>
          <c:w val="0.2437490639352724"/>
          <c:h val="0.829404350188385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 err="1">
                <a:solidFill>
                  <a:srgbClr val="006666"/>
                </a:solidFill>
              </a:rPr>
              <a:t>Certificaciones</a:t>
            </a:r>
            <a:r>
              <a:rPr lang="en-US" sz="1800" b="1" dirty="0">
                <a:solidFill>
                  <a:srgbClr val="006666"/>
                </a:solidFill>
              </a:rPr>
              <a:t> FEMPA 5,25%</a:t>
            </a:r>
          </a:p>
        </c:rich>
      </c:tx>
      <c:layout>
        <c:manualLayout>
          <c:xMode val="edge"/>
          <c:yMode val="edge"/>
          <c:x val="0.72997635369969671"/>
          <c:y val="2.39367589799685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rgbClr val="006666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1.7612858649937991E-2"/>
          <c:y val="5.4597571164310001E-2"/>
          <c:w val="0.4555150379695459"/>
          <c:h val="0.89535284187757402"/>
        </c:manualLayout>
      </c:layout>
      <c:pieChart>
        <c:varyColors val="1"/>
        <c:ser>
          <c:idx val="0"/>
          <c:order val="0"/>
          <c:tx>
            <c:strRef>
              <c:f>'Hoja1 (3)'!$K$1:$K$2</c:f>
              <c:strCache>
                <c:ptCount val="2"/>
                <c:pt idx="0">
                  <c:v>Certificaciones</c:v>
                </c:pt>
                <c:pt idx="1">
                  <c:v>Importe FEMPA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481-4317-AD79-15EEFD962B95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481-4317-AD79-15EEFD962B95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481-4317-AD79-15EEFD962B95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481-4317-AD79-15EEFD962B95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481-4317-AD79-15EEFD962B95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481-4317-AD79-15EEFD962B95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481-4317-AD79-15EEFD962B95}"/>
              </c:ext>
            </c:extLst>
          </c:dPt>
          <c:dPt>
            <c:idx val="7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481-4317-AD79-15EEFD962B95}"/>
              </c:ext>
            </c:extLst>
          </c:dPt>
          <c:dPt>
            <c:idx val="8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481-4317-AD79-15EEFD962B95}"/>
              </c:ext>
            </c:extLst>
          </c:dPt>
          <c:dPt>
            <c:idx val="9"/>
            <c:bubble3D val="0"/>
            <c:spPr>
              <a:solidFill>
                <a:schemeClr val="accent6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481-4317-AD79-15EEFD962B95}"/>
              </c:ext>
            </c:extLst>
          </c:dPt>
          <c:dLbls>
            <c:dLbl>
              <c:idx val="0"/>
              <c:layout>
                <c:manualLayout>
                  <c:x val="5.314010419853888E-2"/>
                  <c:y val="9.57470359198740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81-4317-AD79-15EEFD962B95}"/>
                </c:ext>
              </c:extLst>
            </c:dLbl>
            <c:dLbl>
              <c:idx val="1"/>
              <c:layout>
                <c:manualLayout>
                  <c:x val="7.9710156297808366E-2"/>
                  <c:y val="0.1610291058652427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481-4317-AD79-15EEFD962B95}"/>
                </c:ext>
              </c:extLst>
            </c:dLbl>
            <c:dLbl>
              <c:idx val="2"/>
              <c:layout>
                <c:manualLayout>
                  <c:x val="5.5354275206811422E-3"/>
                  <c:y val="-4.3521379963579118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E481-4317-AD79-15EEFD962B95}"/>
                </c:ext>
              </c:extLst>
            </c:dLbl>
            <c:dLbl>
              <c:idx val="3"/>
              <c:layout>
                <c:manualLayout>
                  <c:x val="0"/>
                  <c:y val="3.9169241967221206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E481-4317-AD79-15EEFD962B95}"/>
                </c:ext>
              </c:extLst>
            </c:dLbl>
            <c:dLbl>
              <c:idx val="4"/>
              <c:layout>
                <c:manualLayout>
                  <c:x val="-5.5354275206811458E-2"/>
                  <c:y val="-5.440172495447389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481-4317-AD79-15EEFD962B95}"/>
                </c:ext>
              </c:extLst>
            </c:dLbl>
            <c:dLbl>
              <c:idx val="5"/>
              <c:layout>
                <c:manualLayout>
                  <c:x val="-9.9637695372261359E-3"/>
                  <c:y val="-2.3936758979968532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B-E481-4317-AD79-15EEFD962B95}"/>
                </c:ext>
              </c:extLst>
            </c:dLbl>
            <c:dLbl>
              <c:idx val="6"/>
              <c:layout>
                <c:manualLayout>
                  <c:x val="-5.5354275206812228E-3"/>
                  <c:y val="-2.611282797814747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481-4317-AD79-15EEFD962B95}"/>
                </c:ext>
              </c:extLst>
            </c:dLbl>
            <c:dLbl>
              <c:idx val="7"/>
              <c:layout>
                <c:manualLayout>
                  <c:x val="3.0572602057156645E-2"/>
                  <c:y val="1.0880430662902582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3762380397717414"/>
                      <c:h val="9.939769151634654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F-E481-4317-AD79-15EEFD962B95}"/>
                </c:ext>
              </c:extLst>
            </c:dLbl>
            <c:dLbl>
              <c:idx val="8"/>
              <c:layout>
                <c:manualLayout>
                  <c:x val="1.9927539074452109E-2"/>
                  <c:y val="5.65777939526527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E481-4317-AD79-15EEFD962B95}"/>
                </c:ext>
              </c:extLst>
            </c:dLbl>
            <c:dLbl>
              <c:idx val="9"/>
              <c:layout>
                <c:manualLayout>
                  <c:x val="6.6425130248173704E-3"/>
                  <c:y val="0.1088034499089477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E481-4317-AD79-15EEFD962B95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'Hoja1 (3)'!$B$3:$B$12</c:f>
              <c:strCache>
                <c:ptCount val="10"/>
                <c:pt idx="0">
                  <c:v>1.1. Pesca sostenible</c:v>
                </c:pt>
                <c:pt idx="1">
                  <c:v>1.2. Eficiencia energéitca</c:v>
                </c:pt>
                <c:pt idx="2">
                  <c:v>1.3. Promover el ajuste de la capacidad de pesca a las posibilidades de pesca</c:v>
                </c:pt>
                <c:pt idx="3">
                  <c:v>1.4. Control y una ejecución de la normativa eficientes</c:v>
                </c:pt>
                <c:pt idx="4">
                  <c:v>1.5.  Condiciones de competencia de las regiones ultraperiféricas</c:v>
                </c:pt>
                <c:pt idx="5">
                  <c:v>1.6. Protección y recuperación de la biodiversidad y ecosistemas acuáticos</c:v>
                </c:pt>
                <c:pt idx="6">
                  <c:v>2.1.Actividades acuícolas sostenibles</c:v>
                </c:pt>
                <c:pt idx="7">
                  <c:v>2.2.  Transformación y comercialización</c:v>
                </c:pt>
                <c:pt idx="8">
                  <c:v>3.1. Desarrollo de las comunidades pesqueras y acuícolas</c:v>
                </c:pt>
                <c:pt idx="9">
                  <c:v>4.1. Gestión sostenible de los mares y los océanos</c:v>
                </c:pt>
              </c:strCache>
            </c:strRef>
          </c:cat>
          <c:val>
            <c:numRef>
              <c:f>'Hoja1 (3)'!$K$3:$K$12</c:f>
              <c:numCache>
                <c:formatCode>0.00%</c:formatCode>
                <c:ptCount val="10"/>
                <c:pt idx="0">
                  <c:v>5.3571675060454217E-2</c:v>
                </c:pt>
                <c:pt idx="1">
                  <c:v>0</c:v>
                </c:pt>
                <c:pt idx="2">
                  <c:v>0.41690634172649343</c:v>
                </c:pt>
                <c:pt idx="3">
                  <c:v>0.35583317404211173</c:v>
                </c:pt>
                <c:pt idx="4">
                  <c:v>0</c:v>
                </c:pt>
                <c:pt idx="5">
                  <c:v>9.0883533585492907E-2</c:v>
                </c:pt>
                <c:pt idx="6">
                  <c:v>2.8714556873783155E-3</c:v>
                </c:pt>
                <c:pt idx="7">
                  <c:v>4.1265172653271856E-2</c:v>
                </c:pt>
                <c:pt idx="8">
                  <c:v>6.3060420070192198E-4</c:v>
                </c:pt>
                <c:pt idx="9">
                  <c:v>3.8038043044095762E-2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E481-4317-AD79-15EEFD962B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6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504119316968341"/>
          <c:y val="0.12378354316121483"/>
          <c:w val="0.26831629380549921"/>
          <c:h val="0.845949393202303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rgbClr val="006666"/>
                </a:solidFill>
              </a:rPr>
              <a:t>% Aprobaciones </a:t>
            </a:r>
            <a:r>
              <a:rPr lang="en-US" sz="2000" b="1" dirty="0" err="1">
                <a:solidFill>
                  <a:srgbClr val="006666"/>
                </a:solidFill>
              </a:rPr>
              <a:t>por</a:t>
            </a:r>
            <a:r>
              <a:rPr lang="en-US" sz="2000" b="1" dirty="0">
                <a:solidFill>
                  <a:srgbClr val="006666"/>
                </a:solidFill>
              </a:rPr>
              <a:t> </a:t>
            </a:r>
            <a:r>
              <a:rPr lang="en-US" sz="2000" b="1" dirty="0" err="1">
                <a:solidFill>
                  <a:srgbClr val="006666"/>
                </a:solidFill>
              </a:rPr>
              <a:t>Tramitador</a:t>
            </a:r>
            <a:endParaRPr lang="en-US" sz="2000" b="1" dirty="0">
              <a:solidFill>
                <a:srgbClr val="006666"/>
              </a:solidFill>
            </a:endParaRPr>
          </a:p>
        </c:rich>
      </c:tx>
      <c:layout>
        <c:manualLayout>
          <c:xMode val="edge"/>
          <c:yMode val="edge"/>
          <c:x val="3.381406663051493E-3"/>
          <c:y val="0.896554732448903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rgbClr val="006666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228953906278283"/>
          <c:y val="9.810680148083931E-3"/>
          <c:w val="0.51422587264171715"/>
          <c:h val="0.898976098355866"/>
        </c:manualLayout>
      </c:layout>
      <c:pieChart>
        <c:varyColors val="1"/>
        <c:ser>
          <c:idx val="0"/>
          <c:order val="0"/>
          <c:tx>
            <c:strRef>
              <c:f>Hoja1!$E$1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3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60D-476A-AB95-B44C42DEAD18}"/>
              </c:ext>
            </c:extLst>
          </c:dPt>
          <c:dPt>
            <c:idx val="1"/>
            <c:bubble3D val="0"/>
            <c:spPr>
              <a:solidFill>
                <a:schemeClr val="accent4">
                  <a:shade val="3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60D-476A-AB95-B44C42DEAD18}"/>
              </c:ext>
            </c:extLst>
          </c:dPt>
          <c:dPt>
            <c:idx val="2"/>
            <c:bubble3D val="0"/>
            <c:spPr>
              <a:solidFill>
                <a:schemeClr val="accent4">
                  <a:shade val="4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60D-476A-AB95-B44C42DEAD18}"/>
              </c:ext>
            </c:extLst>
          </c:dPt>
          <c:dPt>
            <c:idx val="3"/>
            <c:bubble3D val="0"/>
            <c:spPr>
              <a:solidFill>
                <a:schemeClr val="accent4">
                  <a:shade val="4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60D-476A-AB95-B44C42DEAD18}"/>
              </c:ext>
            </c:extLst>
          </c:dPt>
          <c:dPt>
            <c:idx val="4"/>
            <c:bubble3D val="0"/>
            <c:spPr>
              <a:solidFill>
                <a:schemeClr val="accent4">
                  <a:shade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60D-476A-AB95-B44C42DEAD18}"/>
              </c:ext>
            </c:extLst>
          </c:dPt>
          <c:dPt>
            <c:idx val="5"/>
            <c:bubble3D val="0"/>
            <c:spPr>
              <a:solidFill>
                <a:schemeClr val="accent4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60D-476A-AB95-B44C42DEAD18}"/>
              </c:ext>
            </c:extLst>
          </c:dPt>
          <c:dPt>
            <c:idx val="6"/>
            <c:bubble3D val="0"/>
            <c:spPr>
              <a:solidFill>
                <a:schemeClr val="accent4">
                  <a:shade val="6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60D-476A-AB95-B44C42DEAD18}"/>
              </c:ext>
            </c:extLst>
          </c:dPt>
          <c:dPt>
            <c:idx val="7"/>
            <c:bubble3D val="0"/>
            <c:spPr>
              <a:solidFill>
                <a:schemeClr val="accent4">
                  <a:shade val="6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60D-476A-AB95-B44C42DEAD18}"/>
              </c:ext>
            </c:extLst>
          </c:dPt>
          <c:dPt>
            <c:idx val="8"/>
            <c:bubble3D val="0"/>
            <c:spPr>
              <a:solidFill>
                <a:schemeClr val="accent4">
                  <a:shade val="7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60D-476A-AB95-B44C42DEAD18}"/>
              </c:ext>
            </c:extLst>
          </c:dPt>
          <c:dPt>
            <c:idx val="9"/>
            <c:bubble3D val="0"/>
            <c:spPr>
              <a:solidFill>
                <a:schemeClr val="accent4">
                  <a:shade val="7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360D-476A-AB95-B44C42DEAD18}"/>
              </c:ext>
            </c:extLst>
          </c:dPt>
          <c:dPt>
            <c:idx val="10"/>
            <c:bubble3D val="0"/>
            <c:spPr>
              <a:solidFill>
                <a:schemeClr val="accent4">
                  <a:shade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360D-476A-AB95-B44C42DEAD18}"/>
              </c:ext>
            </c:extLst>
          </c:dPt>
          <c:dPt>
            <c:idx val="11"/>
            <c:bubble3D val="0"/>
            <c:spPr>
              <a:solidFill>
                <a:schemeClr val="accent4">
                  <a:shade val="8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360D-476A-AB95-B44C42DEAD18}"/>
              </c:ext>
            </c:extLst>
          </c:dPt>
          <c:dPt>
            <c:idx val="12"/>
            <c:bubble3D val="0"/>
            <c:spPr>
              <a:solidFill>
                <a:schemeClr val="accent4">
                  <a:shade val="9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360D-476A-AB95-B44C42DEAD18}"/>
              </c:ext>
            </c:extLst>
          </c:dPt>
          <c:dPt>
            <c:idx val="13"/>
            <c:bubble3D val="0"/>
            <c:spPr>
              <a:solidFill>
                <a:schemeClr val="accent4">
                  <a:shade val="9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360D-476A-AB95-B44C42DEAD18}"/>
              </c:ext>
            </c:extLst>
          </c:dPt>
          <c:dPt>
            <c:idx val="14"/>
            <c:bubble3D val="0"/>
            <c:spPr>
              <a:solidFill>
                <a:schemeClr val="accent4">
                  <a:tint val="9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360D-476A-AB95-B44C42DEAD18}"/>
              </c:ext>
            </c:extLst>
          </c:dPt>
          <c:dPt>
            <c:idx val="15"/>
            <c:bubble3D val="0"/>
            <c:spPr>
              <a:solidFill>
                <a:schemeClr val="accent4">
                  <a:tint val="9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360D-476A-AB95-B44C42DEAD18}"/>
              </c:ext>
            </c:extLst>
          </c:dPt>
          <c:dPt>
            <c:idx val="16"/>
            <c:bubble3D val="0"/>
            <c:spPr>
              <a:solidFill>
                <a:schemeClr val="accent4">
                  <a:tint val="8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360D-476A-AB95-B44C42DEAD18}"/>
              </c:ext>
            </c:extLst>
          </c:dPt>
          <c:dPt>
            <c:idx val="17"/>
            <c:bubble3D val="0"/>
            <c:spPr>
              <a:solidFill>
                <a:schemeClr val="accent4">
                  <a:tint val="8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360D-476A-AB95-B44C42DEAD18}"/>
              </c:ext>
            </c:extLst>
          </c:dPt>
          <c:dPt>
            <c:idx val="18"/>
            <c:bubble3D val="0"/>
            <c:spPr>
              <a:solidFill>
                <a:schemeClr val="accent4">
                  <a:tint val="7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360D-476A-AB95-B44C42DEAD18}"/>
              </c:ext>
            </c:extLst>
          </c:dPt>
          <c:dPt>
            <c:idx val="19"/>
            <c:bubble3D val="0"/>
            <c:spPr>
              <a:solidFill>
                <a:schemeClr val="accent4">
                  <a:tint val="7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360D-476A-AB95-B44C42DEAD18}"/>
              </c:ext>
            </c:extLst>
          </c:dPt>
          <c:dPt>
            <c:idx val="20"/>
            <c:bubble3D val="0"/>
            <c:spPr>
              <a:solidFill>
                <a:schemeClr val="accent4">
                  <a:tint val="6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360D-476A-AB95-B44C42DEAD18}"/>
              </c:ext>
            </c:extLst>
          </c:dPt>
          <c:dPt>
            <c:idx val="21"/>
            <c:bubble3D val="0"/>
            <c:spPr>
              <a:solidFill>
                <a:schemeClr val="accent4">
                  <a:tint val="6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360D-476A-AB95-B44C42DEAD18}"/>
              </c:ext>
            </c:extLst>
          </c:dPt>
          <c:dPt>
            <c:idx val="22"/>
            <c:bubble3D val="0"/>
            <c:spPr>
              <a:solidFill>
                <a:schemeClr val="accent4">
                  <a:tint val="5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360D-476A-AB95-B44C42DEAD18}"/>
              </c:ext>
            </c:extLst>
          </c:dPt>
          <c:dPt>
            <c:idx val="23"/>
            <c:bubble3D val="0"/>
            <c:spPr>
              <a:solidFill>
                <a:schemeClr val="accent4">
                  <a:tint val="5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360D-476A-AB95-B44C42DEAD18}"/>
              </c:ext>
            </c:extLst>
          </c:dPt>
          <c:dPt>
            <c:idx val="24"/>
            <c:bubble3D val="0"/>
            <c:spPr>
              <a:solidFill>
                <a:schemeClr val="accent4">
                  <a:tint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360D-476A-AB95-B44C42DEAD18}"/>
              </c:ext>
            </c:extLst>
          </c:dPt>
          <c:dPt>
            <c:idx val="25"/>
            <c:bubble3D val="0"/>
            <c:spPr>
              <a:solidFill>
                <a:schemeClr val="accent4">
                  <a:tint val="4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360D-476A-AB95-B44C42DEAD18}"/>
              </c:ext>
            </c:extLst>
          </c:dPt>
          <c:dPt>
            <c:idx val="26"/>
            <c:bubble3D val="0"/>
            <c:spPr>
              <a:solidFill>
                <a:schemeClr val="accent4">
                  <a:tint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360D-476A-AB95-B44C42DEAD18}"/>
              </c:ext>
            </c:extLst>
          </c:dPt>
          <c:dPt>
            <c:idx val="27"/>
            <c:bubble3D val="0"/>
            <c:spPr>
              <a:solidFill>
                <a:schemeClr val="accent4">
                  <a:tint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360D-476A-AB95-B44C42DEAD18}"/>
              </c:ext>
            </c:extLst>
          </c:dPt>
          <c:dLbls>
            <c:dLbl>
              <c:idx val="1"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360D-476A-AB95-B44C42DEAD1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60D-476A-AB95-B44C42DEAD1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60D-476A-AB95-B44C42DEAD18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60D-476A-AB95-B44C42DEAD18}"/>
                </c:ext>
              </c:extLst>
            </c:dLbl>
            <c:dLbl>
              <c:idx val="6"/>
              <c:layout>
                <c:manualLayout>
                  <c:x val="9.5880490932272432E-3"/>
                  <c:y val="-3.0414613794276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60D-476A-AB95-B44C42DEAD18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360D-476A-AB95-B44C42DEAD18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60D-476A-AB95-B44C42DEAD18}"/>
                </c:ext>
              </c:extLst>
            </c:dLbl>
            <c:dLbl>
              <c:idx val="9"/>
              <c:layout>
                <c:manualLayout>
                  <c:x val="6.8347516543817266E-2"/>
                  <c:y val="-7.386406207181354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360D-476A-AB95-B44C42DEAD18}"/>
                </c:ext>
              </c:extLst>
            </c:dLbl>
            <c:dLbl>
              <c:idx val="10"/>
              <c:layout>
                <c:manualLayout>
                  <c:x val="0.15388974180588141"/>
                  <c:y val="-6.5174172416305924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360D-476A-AB95-B44C42DEAD18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360D-476A-AB95-B44C42DEAD18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360D-476A-AB95-B44C42DEAD18}"/>
                </c:ext>
              </c:extLst>
            </c:dLbl>
            <c:dLbl>
              <c:idx val="13"/>
              <c:layout>
                <c:manualLayout>
                  <c:x val="-4.5849001402176057E-2"/>
                  <c:y val="4.344944827753728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360D-476A-AB95-B44C42DEAD18}"/>
                </c:ext>
              </c:extLst>
            </c:dLbl>
            <c:dLbl>
              <c:idx val="14"/>
              <c:layout>
                <c:manualLayout>
                  <c:x val="-0.16613979880291554"/>
                  <c:y val="1.9713733138962627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2246445174176347"/>
                      <c:h val="7.86736080866607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D-360D-476A-AB95-B44C42DEAD18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360D-476A-AB95-B44C42DEAD18}"/>
                </c:ext>
              </c:extLst>
            </c:dLbl>
            <c:dLbl>
              <c:idx val="16"/>
              <c:layout>
                <c:manualLayout>
                  <c:x val="-0.16371514986061411"/>
                  <c:y val="-0.1803152103517797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360D-476A-AB95-B44C42DEAD18}"/>
                </c:ext>
              </c:extLst>
            </c:dLbl>
            <c:dLbl>
              <c:idx val="17"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23-360D-476A-AB95-B44C42DEAD18}"/>
                </c:ext>
              </c:extLst>
            </c:dLbl>
            <c:dLbl>
              <c:idx val="18"/>
              <c:layout>
                <c:manualLayout>
                  <c:x val="-7.4786782927172529E-2"/>
                  <c:y val="7.603653448569017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360D-476A-AB95-B44C42DEAD18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360D-476A-AB95-B44C42DEAD18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360D-476A-AB95-B44C42DEAD18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360D-476A-AB95-B44C42DEAD18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360D-476A-AB95-B44C42DEAD18}"/>
                </c:ext>
              </c:extLst>
            </c:dLbl>
            <c:dLbl>
              <c:idx val="23"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2F-360D-476A-AB95-B44C42DEAD18}"/>
                </c:ext>
              </c:extLst>
            </c:dLbl>
            <c:dLbl>
              <c:idx val="24"/>
              <c:layout>
                <c:manualLayout>
                  <c:x val="-3.8352196372909149E-3"/>
                  <c:y val="-2.26453734719564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360D-476A-AB95-B44C42DEAD18}"/>
                </c:ext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360D-476A-AB95-B44C42DEAD18}"/>
                </c:ext>
              </c:extLst>
            </c:dLbl>
            <c:dLbl>
              <c:idx val="26"/>
              <c:layout>
                <c:manualLayout>
                  <c:x val="1.9176098186454488E-3"/>
                  <c:y val="-6.5174172416306124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360D-476A-AB95-B44C42DEAD18}"/>
                </c:ext>
              </c:extLst>
            </c:dLbl>
            <c:dLbl>
              <c:idx val="27"/>
              <c:layout>
                <c:manualLayout>
                  <c:x val="0.11138218541795705"/>
                  <c:y val="6.1477548096315407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2294910972100316E-2"/>
                      <c:h val="9.541430417419191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37-360D-476A-AB95-B44C42DEAD18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Hoja1!$A$2:$A$29</c:f>
              <c:strCache>
                <c:ptCount val="28"/>
                <c:pt idx="1">
                  <c:v>Andalucía</c:v>
                </c:pt>
                <c:pt idx="2">
                  <c:v>Aragón</c:v>
                </c:pt>
                <c:pt idx="3">
                  <c:v>Asturias</c:v>
                </c:pt>
                <c:pt idx="4">
                  <c:v>Baleares</c:v>
                </c:pt>
                <c:pt idx="5">
                  <c:v>Canarias</c:v>
                </c:pt>
                <c:pt idx="6">
                  <c:v>Cantabria</c:v>
                </c:pt>
                <c:pt idx="7">
                  <c:v>Castilla y León</c:v>
                </c:pt>
                <c:pt idx="8">
                  <c:v>Castilla-La Mancha</c:v>
                </c:pt>
                <c:pt idx="9">
                  <c:v>Cataluña</c:v>
                </c:pt>
                <c:pt idx="10">
                  <c:v>CDTI</c:v>
                </c:pt>
                <c:pt idx="11">
                  <c:v>Ceuta</c:v>
                </c:pt>
                <c:pt idx="12">
                  <c:v>Comunidad de Madrid</c:v>
                </c:pt>
                <c:pt idx="13">
                  <c:v>Comunidad Foral de Navarra</c:v>
                </c:pt>
                <c:pt idx="14">
                  <c:v>Comunidad Valenciana</c:v>
                </c:pt>
                <c:pt idx="15">
                  <c:v>Extremadura</c:v>
                </c:pt>
                <c:pt idx="16">
                  <c:v>Fundación Biodiversidad</c:v>
                </c:pt>
                <c:pt idx="17">
                  <c:v>Galicia</c:v>
                </c:pt>
                <c:pt idx="18">
                  <c:v>IEO</c:v>
                </c:pt>
                <c:pt idx="19">
                  <c:v>La Rioja</c:v>
                </c:pt>
                <c:pt idx="20">
                  <c:v>País Vasco</c:v>
                </c:pt>
                <c:pt idx="21">
                  <c:v>PdE</c:v>
                </c:pt>
                <c:pt idx="22">
                  <c:v>Región de Murcia</c:v>
                </c:pt>
                <c:pt idx="23">
                  <c:v>SGACPyAE</c:v>
                </c:pt>
                <c:pt idx="24">
                  <c:v>SGIPyRD</c:v>
                </c:pt>
                <c:pt idx="25">
                  <c:v>Subdirección General de Sostenibilidad Económica y Asuntos Sociales</c:v>
                </c:pt>
                <c:pt idx="26">
                  <c:v>SGCILCPI</c:v>
                </c:pt>
                <c:pt idx="27">
                  <c:v>MITERD</c:v>
                </c:pt>
              </c:strCache>
            </c:strRef>
          </c:cat>
          <c:val>
            <c:numRef>
              <c:f>Hoja1!$E$2:$E$29</c:f>
              <c:numCache>
                <c:formatCode>0.00%</c:formatCode>
                <c:ptCount val="28"/>
                <c:pt idx="1">
                  <c:v>0.25713433324786056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4.4843905528636041E-2</c:v>
                </c:pt>
                <c:pt idx="6">
                  <c:v>3.3488099724348415E-2</c:v>
                </c:pt>
                <c:pt idx="7">
                  <c:v>0</c:v>
                </c:pt>
                <c:pt idx="8">
                  <c:v>1.1261454459861025E-3</c:v>
                </c:pt>
                <c:pt idx="9">
                  <c:v>8.7315061462985066E-2</c:v>
                </c:pt>
                <c:pt idx="10">
                  <c:v>7.7564406265359567E-3</c:v>
                </c:pt>
                <c:pt idx="11">
                  <c:v>0</c:v>
                </c:pt>
                <c:pt idx="12">
                  <c:v>0</c:v>
                </c:pt>
                <c:pt idx="13">
                  <c:v>1.7155735665816752E-3</c:v>
                </c:pt>
                <c:pt idx="14">
                  <c:v>1.7438186708481237E-2</c:v>
                </c:pt>
                <c:pt idx="15">
                  <c:v>0</c:v>
                </c:pt>
                <c:pt idx="16">
                  <c:v>3.7035797005357043E-2</c:v>
                </c:pt>
                <c:pt idx="17">
                  <c:v>0.2790932919950983</c:v>
                </c:pt>
                <c:pt idx="18">
                  <c:v>2.7583058224317652E-2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0.1009842963789432</c:v>
                </c:pt>
                <c:pt idx="24">
                  <c:v>5.9431879011428067E-2</c:v>
                </c:pt>
                <c:pt idx="25">
                  <c:v>0</c:v>
                </c:pt>
                <c:pt idx="26">
                  <c:v>4.0939358747159017E-2</c:v>
                </c:pt>
                <c:pt idx="27">
                  <c:v>4.1145723262816652E-3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360D-476A-AB95-B44C42DEAD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rgbClr val="006666"/>
                </a:solidFill>
              </a:rPr>
              <a:t>% </a:t>
            </a:r>
            <a:r>
              <a:rPr lang="en-US" sz="2000" b="1" dirty="0" err="1">
                <a:solidFill>
                  <a:srgbClr val="006666"/>
                </a:solidFill>
              </a:rPr>
              <a:t>Ejecuciones</a:t>
            </a:r>
            <a:r>
              <a:rPr lang="en-US" sz="2000" b="1" dirty="0">
                <a:solidFill>
                  <a:srgbClr val="006666"/>
                </a:solidFill>
              </a:rPr>
              <a:t> </a:t>
            </a:r>
            <a:r>
              <a:rPr lang="en-US" sz="2000" b="1" dirty="0" err="1">
                <a:solidFill>
                  <a:srgbClr val="006666"/>
                </a:solidFill>
              </a:rPr>
              <a:t>por</a:t>
            </a:r>
            <a:r>
              <a:rPr lang="en-US" sz="2000" b="1" dirty="0">
                <a:solidFill>
                  <a:srgbClr val="006666"/>
                </a:solidFill>
              </a:rPr>
              <a:t> </a:t>
            </a:r>
            <a:r>
              <a:rPr lang="en-US" sz="2000" b="1" dirty="0" err="1">
                <a:solidFill>
                  <a:srgbClr val="006666"/>
                </a:solidFill>
              </a:rPr>
              <a:t>Tramitador</a:t>
            </a:r>
            <a:endParaRPr lang="en-US" sz="2000" b="1" dirty="0">
              <a:solidFill>
                <a:srgbClr val="006666"/>
              </a:solidFill>
            </a:endParaRPr>
          </a:p>
        </c:rich>
      </c:tx>
      <c:layout>
        <c:manualLayout>
          <c:xMode val="edge"/>
          <c:yMode val="edge"/>
          <c:x val="1.6924664540622272E-2"/>
          <c:y val="0.932926204449294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rgbClr val="006666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108049401365953"/>
          <c:y val="5.0807405748800667E-2"/>
          <c:w val="0.75020160938714953"/>
          <c:h val="0.88604979083502455"/>
        </c:manualLayout>
      </c:layout>
      <c:pieChart>
        <c:varyColors val="1"/>
        <c:ser>
          <c:idx val="0"/>
          <c:order val="0"/>
          <c:tx>
            <c:strRef>
              <c:f>Hoja2!$E$1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8C2-4818-ADFF-30D9844DAB58}"/>
              </c:ext>
            </c:extLst>
          </c:dPt>
          <c:dPt>
            <c:idx val="1"/>
            <c:bubble3D val="0"/>
            <c:spPr>
              <a:solidFill>
                <a:schemeClr val="accent1">
                  <a:shade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8C2-4818-ADFF-30D9844DAB58}"/>
              </c:ext>
            </c:extLst>
          </c:dPt>
          <c:dPt>
            <c:idx val="2"/>
            <c:bubble3D val="0"/>
            <c:spPr>
              <a:solidFill>
                <a:schemeClr val="accent1">
                  <a:shade val="4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8C2-4818-ADFF-30D9844DAB58}"/>
              </c:ext>
            </c:extLst>
          </c:dPt>
          <c:dPt>
            <c:idx val="3"/>
            <c:bubble3D val="0"/>
            <c:spPr>
              <a:solidFill>
                <a:schemeClr val="accent1">
                  <a:shade val="5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8C2-4818-ADFF-30D9844DAB58}"/>
              </c:ext>
            </c:extLst>
          </c:dPt>
          <c:dPt>
            <c:idx val="4"/>
            <c:bubble3D val="0"/>
            <c:spPr>
              <a:solidFill>
                <a:schemeClr val="accent1">
                  <a:shade val="5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8C2-4818-ADFF-30D9844DAB58}"/>
              </c:ext>
            </c:extLst>
          </c:dPt>
          <c:dPt>
            <c:idx val="5"/>
            <c:bubble3D val="0"/>
            <c:spPr>
              <a:solidFill>
                <a:schemeClr val="accent1">
                  <a:shade val="6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8C2-4818-ADFF-30D9844DAB58}"/>
              </c:ext>
            </c:extLst>
          </c:dPt>
          <c:dPt>
            <c:idx val="6"/>
            <c:bubble3D val="0"/>
            <c:spPr>
              <a:solidFill>
                <a:schemeClr val="accent1">
                  <a:shade val="6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8C2-4818-ADFF-30D9844DAB58}"/>
              </c:ext>
            </c:extLst>
          </c:dPt>
          <c:dPt>
            <c:idx val="7"/>
            <c:bubble3D val="0"/>
            <c:spPr>
              <a:solidFill>
                <a:schemeClr val="accent1">
                  <a:shade val="7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8C2-4818-ADFF-30D9844DAB58}"/>
              </c:ext>
            </c:extLst>
          </c:dPt>
          <c:dPt>
            <c:idx val="8"/>
            <c:bubble3D val="0"/>
            <c:spPr>
              <a:solidFill>
                <a:schemeClr val="accent1">
                  <a:shade val="7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8C2-4818-ADFF-30D9844DAB58}"/>
              </c:ext>
            </c:extLst>
          </c:dPt>
          <c:dPt>
            <c:idx val="9"/>
            <c:bubble3D val="0"/>
            <c:spPr>
              <a:solidFill>
                <a:schemeClr val="accent1">
                  <a:shade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8C2-4818-ADFF-30D9844DAB58}"/>
              </c:ext>
            </c:extLst>
          </c:dPt>
          <c:dPt>
            <c:idx val="10"/>
            <c:bubble3D val="0"/>
            <c:spPr>
              <a:solidFill>
                <a:schemeClr val="accent1">
                  <a:shade val="8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18C2-4818-ADFF-30D9844DAB58}"/>
              </c:ext>
            </c:extLst>
          </c:dPt>
          <c:dPt>
            <c:idx val="11"/>
            <c:bubble3D val="0"/>
            <c:spPr>
              <a:solidFill>
                <a:schemeClr val="accent1">
                  <a:shade val="9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18C2-4818-ADFF-30D9844DAB58}"/>
              </c:ext>
            </c:extLst>
          </c:dPt>
          <c:dPt>
            <c:idx val="1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18C2-4818-ADFF-30D9844DAB58}"/>
              </c:ext>
            </c:extLst>
          </c:dPt>
          <c:dPt>
            <c:idx val="13"/>
            <c:bubble3D val="0"/>
            <c:spPr>
              <a:solidFill>
                <a:schemeClr val="accent1">
                  <a:tint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18C2-4818-ADFF-30D9844DAB58}"/>
              </c:ext>
            </c:extLst>
          </c:dPt>
          <c:dPt>
            <c:idx val="14"/>
            <c:bubble3D val="0"/>
            <c:spPr>
              <a:solidFill>
                <a:schemeClr val="accent1">
                  <a:tint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18C2-4818-ADFF-30D9844DAB58}"/>
              </c:ext>
            </c:extLst>
          </c:dPt>
          <c:dPt>
            <c:idx val="15"/>
            <c:bubble3D val="0"/>
            <c:spPr>
              <a:solidFill>
                <a:schemeClr val="accent1">
                  <a:tint val="8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18C2-4818-ADFF-30D9844DAB58}"/>
              </c:ext>
            </c:extLst>
          </c:dPt>
          <c:dPt>
            <c:idx val="16"/>
            <c:bubble3D val="0"/>
            <c:spPr>
              <a:solidFill>
                <a:schemeClr val="accent1">
                  <a:tint val="7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18C2-4818-ADFF-30D9844DAB58}"/>
              </c:ext>
            </c:extLst>
          </c:dPt>
          <c:dPt>
            <c:idx val="17"/>
            <c:bubble3D val="0"/>
            <c:spPr>
              <a:solidFill>
                <a:schemeClr val="accent1">
                  <a:tint val="7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18C2-4818-ADFF-30D9844DAB58}"/>
              </c:ext>
            </c:extLst>
          </c:dPt>
          <c:dPt>
            <c:idx val="18"/>
            <c:bubble3D val="0"/>
            <c:spPr>
              <a:solidFill>
                <a:schemeClr val="accent1">
                  <a:tint val="6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18C2-4818-ADFF-30D9844DAB58}"/>
              </c:ext>
            </c:extLst>
          </c:dPt>
          <c:dPt>
            <c:idx val="19"/>
            <c:bubble3D val="0"/>
            <c:spPr>
              <a:solidFill>
                <a:schemeClr val="accent1">
                  <a:tint val="6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18C2-4818-ADFF-30D9844DAB58}"/>
              </c:ext>
            </c:extLst>
          </c:dPt>
          <c:dPt>
            <c:idx val="20"/>
            <c:bubble3D val="0"/>
            <c:spPr>
              <a:solidFill>
                <a:schemeClr val="accent1">
                  <a:tint val="5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18C2-4818-ADFF-30D9844DAB58}"/>
              </c:ext>
            </c:extLst>
          </c:dPt>
          <c:dPt>
            <c:idx val="21"/>
            <c:bubble3D val="0"/>
            <c:spPr>
              <a:solidFill>
                <a:schemeClr val="accent1">
                  <a:tint val="5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18C2-4818-ADFF-30D9844DAB58}"/>
              </c:ext>
            </c:extLst>
          </c:dPt>
          <c:dPt>
            <c:idx val="22"/>
            <c:bubble3D val="0"/>
            <c:spPr>
              <a:solidFill>
                <a:schemeClr val="accent1">
                  <a:tint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18C2-4818-ADFF-30D9844DAB58}"/>
              </c:ext>
            </c:extLst>
          </c:dPt>
          <c:dPt>
            <c:idx val="23"/>
            <c:bubble3D val="0"/>
            <c:spPr>
              <a:solidFill>
                <a:schemeClr val="accent1">
                  <a:tint val="4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18C2-4818-ADFF-30D9844DAB58}"/>
              </c:ext>
            </c:extLst>
          </c:dPt>
          <c:dPt>
            <c:idx val="24"/>
            <c:bubble3D val="0"/>
            <c:spPr>
              <a:solidFill>
                <a:schemeClr val="accent1">
                  <a:tint val="3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18C2-4818-ADFF-30D9844DAB58}"/>
              </c:ext>
            </c:extLst>
          </c:dPt>
          <c:dLbls>
            <c:dLbl>
              <c:idx val="0"/>
              <c:layout>
                <c:manualLayout>
                  <c:x val="6.5318039050127688E-2"/>
                  <c:y val="9.696930524626847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18C2-4818-ADFF-30D9844DAB5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8C2-4818-ADFF-30D9844DAB5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8C2-4818-ADFF-30D9844DAB5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8C2-4818-ADFF-30D9844DAB58}"/>
                </c:ext>
              </c:extLst>
            </c:dLbl>
            <c:dLbl>
              <c:idx val="5"/>
              <c:layout>
                <c:manualLayout>
                  <c:x val="-1.3365454524679935E-2"/>
                  <c:y val="-3.833670207410613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8C2-4818-ADFF-30D9844DAB58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8C2-4818-ADFF-30D9844DAB58}"/>
                </c:ext>
              </c:extLst>
            </c:dLbl>
            <c:dLbl>
              <c:idx val="7"/>
              <c:layout>
                <c:manualLayout>
                  <c:x val="2.7099271476781324E-2"/>
                  <c:y val="3.833670207410613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18C2-4818-ADFF-30D9844DAB58}"/>
                </c:ext>
              </c:extLst>
            </c:dLbl>
            <c:dLbl>
              <c:idx val="9"/>
              <c:layout>
                <c:manualLayout>
                  <c:x val="2.2141708152585659E-2"/>
                  <c:y val="-3.608160195209981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47120553668232E-2"/>
                      <c:h val="6.241584436897060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3-18C2-4818-ADFF-30D9844DAB58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18C2-4818-ADFF-30D9844DAB58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18C2-4818-ADFF-30D9844DAB58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18C2-4818-ADFF-30D9844DAB58}"/>
                </c:ext>
              </c:extLst>
            </c:dLbl>
            <c:dLbl>
              <c:idx val="13"/>
              <c:layout>
                <c:manualLayout>
                  <c:x val="4.572437077667612E-2"/>
                  <c:y val="1.127550061003121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18C2-4818-ADFF-30D9844DAB58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18C2-4818-ADFF-30D9844DAB58}"/>
                </c:ext>
              </c:extLst>
            </c:dLbl>
            <c:dLbl>
              <c:idx val="15"/>
              <c:layout>
                <c:manualLayout>
                  <c:x val="-1.1587261474308334E-2"/>
                  <c:y val="6.765300366018731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18C2-4818-ADFF-30D9844DAB58}"/>
                </c:ext>
              </c:extLst>
            </c:dLbl>
            <c:dLbl>
              <c:idx val="16"/>
              <c:layout>
                <c:manualLayout>
                  <c:x val="9.9084143982820824E-2"/>
                  <c:y val="-9.0204004880249742E-3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8.7592597451628881E-2"/>
                      <c:h val="6.241584436897060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21-18C2-4818-ADFF-30D9844DAB58}"/>
                </c:ext>
              </c:extLst>
            </c:dLbl>
            <c:dLbl>
              <c:idx val="17"/>
              <c:layout>
                <c:manualLayout>
                  <c:x val="7.6374025855313853E-3"/>
                  <c:y val="4.961220268413735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118382746927147E-2"/>
                      <c:h val="5.685977485577569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23-18C2-4818-ADFF-30D9844DAB58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18C2-4818-ADFF-30D9844DAB58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18C2-4818-ADFF-30D9844DAB58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18C2-4818-ADFF-30D9844DAB58}"/>
                </c:ext>
              </c:extLst>
            </c:dLbl>
            <c:dLbl>
              <c:idx val="21"/>
              <c:layout>
                <c:manualLayout>
                  <c:x val="7.6374025855313922E-3"/>
                  <c:y val="-1.3530600732037462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2B-18C2-4818-ADFF-30D9844DAB58}"/>
                </c:ext>
              </c:extLst>
            </c:dLbl>
            <c:dLbl>
              <c:idx val="22"/>
              <c:layout>
                <c:manualLayout>
                  <c:x val="-3.5426733044137078E-2"/>
                  <c:y val="9.696930524626845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18C2-4818-ADFF-30D9844DAB58}"/>
                </c:ext>
              </c:extLst>
            </c:dLbl>
            <c:dLbl>
              <c:idx val="23"/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924594495100622"/>
                      <c:h val="8.187398465004842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2F-18C2-4818-ADFF-30D9844DAB58}"/>
                </c:ext>
              </c:extLst>
            </c:dLbl>
            <c:dLbl>
              <c:idx val="24"/>
              <c:layout>
                <c:manualLayout>
                  <c:x val="0.11955781439721851"/>
                  <c:y val="1.804080097604994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843052075815648"/>
                      <c:h val="6.608828379600470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31-18C2-4818-ADFF-30D9844DAB58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(Hoja2!$A$2:$A$19,Hoja2!$A$21:$A$25,Hoja2!$A$27:$A$28)</c:f>
              <c:strCache>
                <c:ptCount val="25"/>
                <c:pt idx="0">
                  <c:v>Andalucía</c:v>
                </c:pt>
                <c:pt idx="1">
                  <c:v>Aragón</c:v>
                </c:pt>
                <c:pt idx="2">
                  <c:v>Asturias</c:v>
                </c:pt>
                <c:pt idx="3">
                  <c:v>Baleares</c:v>
                </c:pt>
                <c:pt idx="4">
                  <c:v>Canarias</c:v>
                </c:pt>
                <c:pt idx="5">
                  <c:v>Cantabria</c:v>
                </c:pt>
                <c:pt idx="6">
                  <c:v>Castilla y León</c:v>
                </c:pt>
                <c:pt idx="7">
                  <c:v>Castilla-La Mancha</c:v>
                </c:pt>
                <c:pt idx="8">
                  <c:v>Cataluña</c:v>
                </c:pt>
                <c:pt idx="9">
                  <c:v>CDTI</c:v>
                </c:pt>
                <c:pt idx="10">
                  <c:v>Ceuta</c:v>
                </c:pt>
                <c:pt idx="11">
                  <c:v>Comunidad de Madrid</c:v>
                </c:pt>
                <c:pt idx="12">
                  <c:v>Comunidad Foral de Navarra</c:v>
                </c:pt>
                <c:pt idx="13">
                  <c:v>Comunidad Valenciana</c:v>
                </c:pt>
                <c:pt idx="14">
                  <c:v>Extremadura</c:v>
                </c:pt>
                <c:pt idx="15">
                  <c:v>Fundación Biodiversidad</c:v>
                </c:pt>
                <c:pt idx="16">
                  <c:v>Galicia</c:v>
                </c:pt>
                <c:pt idx="17">
                  <c:v>IEO</c:v>
                </c:pt>
                <c:pt idx="18">
                  <c:v>País Vasco</c:v>
                </c:pt>
                <c:pt idx="19">
                  <c:v>Puertos de Estado</c:v>
                </c:pt>
                <c:pt idx="20">
                  <c:v>Región de Murcia</c:v>
                </c:pt>
                <c:pt idx="21">
                  <c:v>Subdirección General de Acuicultura, Comercialización Pesquera y Acciones Estructurales</c:v>
                </c:pt>
                <c:pt idx="22">
                  <c:v>Subdirección General de Investigación Pesquera y Recopilación de Datos</c:v>
                </c:pt>
                <c:pt idx="23">
                  <c:v>Subdirección General de Control e Inspección y Lucha contra la Pesca Ilegal</c:v>
                </c:pt>
                <c:pt idx="24">
                  <c:v>Subdirección General para la Protección del Mar</c:v>
                </c:pt>
              </c:strCache>
            </c:strRef>
          </c:cat>
          <c:val>
            <c:numRef>
              <c:f>(Hoja2!$E$2:$E$19,Hoja2!$E$21:$E$25,Hoja2!$E$27:$E$28)</c:f>
              <c:numCache>
                <c:formatCode>0.00%</c:formatCode>
                <c:ptCount val="25"/>
                <c:pt idx="0">
                  <c:v>0.1450581269785281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5.8885464905260178E-2</c:v>
                </c:pt>
                <c:pt idx="5">
                  <c:v>3.2013941909627384E-2</c:v>
                </c:pt>
                <c:pt idx="6">
                  <c:v>0</c:v>
                </c:pt>
                <c:pt idx="7">
                  <c:v>8.3443228033764922E-4</c:v>
                </c:pt>
                <c:pt idx="8">
                  <c:v>8.8917316198870167E-2</c:v>
                </c:pt>
                <c:pt idx="9">
                  <c:v>6.1788476603514579E-3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3.0028392696845381E-2</c:v>
                </c:pt>
                <c:pt idx="14">
                  <c:v>0</c:v>
                </c:pt>
                <c:pt idx="15">
                  <c:v>4.6486133504315228E-6</c:v>
                </c:pt>
                <c:pt idx="16">
                  <c:v>0.25470414412886999</c:v>
                </c:pt>
                <c:pt idx="17">
                  <c:v>4.7643547317617399E-2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0.17404034959625747</c:v>
                </c:pt>
                <c:pt idx="22">
                  <c:v>8.3870225560112241E-2</c:v>
                </c:pt>
                <c:pt idx="23">
                  <c:v>7.0713561192558283E-2</c:v>
                </c:pt>
                <c:pt idx="24">
                  <c:v>7.1070009614138448E-3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18C2-4818-ADFF-30D9844DAB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rgbClr val="006666"/>
                </a:solidFill>
              </a:rPr>
              <a:t>% </a:t>
            </a:r>
            <a:r>
              <a:rPr lang="en-US" sz="2000" b="1" dirty="0" err="1">
                <a:solidFill>
                  <a:srgbClr val="006666"/>
                </a:solidFill>
              </a:rPr>
              <a:t>Certificaciones</a:t>
            </a:r>
            <a:r>
              <a:rPr lang="en-US" sz="2000" b="1" dirty="0">
                <a:solidFill>
                  <a:srgbClr val="006666"/>
                </a:solidFill>
              </a:rPr>
              <a:t> </a:t>
            </a:r>
            <a:r>
              <a:rPr lang="en-US" sz="2000" b="1" dirty="0" err="1">
                <a:solidFill>
                  <a:srgbClr val="006666"/>
                </a:solidFill>
              </a:rPr>
              <a:t>por</a:t>
            </a:r>
            <a:r>
              <a:rPr lang="en-US" sz="2000" b="1" dirty="0">
                <a:solidFill>
                  <a:srgbClr val="006666"/>
                </a:solidFill>
              </a:rPr>
              <a:t> </a:t>
            </a:r>
            <a:r>
              <a:rPr lang="en-US" sz="2000" b="1" dirty="0" err="1">
                <a:solidFill>
                  <a:srgbClr val="006666"/>
                </a:solidFill>
              </a:rPr>
              <a:t>Tramitador</a:t>
            </a:r>
            <a:endParaRPr lang="en-US" sz="2000" b="1" dirty="0">
              <a:solidFill>
                <a:srgbClr val="006666"/>
              </a:solidFill>
            </a:endParaRPr>
          </a:p>
        </c:rich>
      </c:tx>
      <c:layout>
        <c:manualLayout>
          <c:xMode val="edge"/>
          <c:yMode val="edge"/>
          <c:x val="1.8008507972993582E-2"/>
          <c:y val="0.931849603585056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rgbClr val="006666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606084376584263"/>
          <c:y val="4.3932302966437319E-2"/>
          <c:w val="0.77649291079448135"/>
          <c:h val="0.89483800648800549"/>
        </c:manualLayout>
      </c:layout>
      <c:pieChart>
        <c:varyColors val="1"/>
        <c:ser>
          <c:idx val="0"/>
          <c:order val="0"/>
          <c:tx>
            <c:strRef>
              <c:f>Hoja3!$E$1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tint val="3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4D-48AE-8C7D-E6090B8E6CB4}"/>
              </c:ext>
            </c:extLst>
          </c:dPt>
          <c:dPt>
            <c:idx val="1"/>
            <c:bubble3D val="0"/>
            <c:spPr>
              <a:solidFill>
                <a:schemeClr val="accent6">
                  <a:tint val="4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4D-48AE-8C7D-E6090B8E6CB4}"/>
              </c:ext>
            </c:extLst>
          </c:dPt>
          <c:dPt>
            <c:idx val="2"/>
            <c:bubble3D val="0"/>
            <c:spPr>
              <a:solidFill>
                <a:schemeClr val="accent6">
                  <a:tint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04D-48AE-8C7D-E6090B8E6CB4}"/>
              </c:ext>
            </c:extLst>
          </c:dPt>
          <c:dPt>
            <c:idx val="3"/>
            <c:bubble3D val="0"/>
            <c:spPr>
              <a:solidFill>
                <a:schemeClr val="accent6">
                  <a:tint val="5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04D-48AE-8C7D-E6090B8E6CB4}"/>
              </c:ext>
            </c:extLst>
          </c:dPt>
          <c:dPt>
            <c:idx val="4"/>
            <c:bubble3D val="0"/>
            <c:spPr>
              <a:solidFill>
                <a:schemeClr val="accent6">
                  <a:tint val="5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04D-48AE-8C7D-E6090B8E6CB4}"/>
              </c:ext>
            </c:extLst>
          </c:dPt>
          <c:dPt>
            <c:idx val="5"/>
            <c:bubble3D val="0"/>
            <c:spPr>
              <a:solidFill>
                <a:schemeClr val="accent6">
                  <a:tint val="6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04D-48AE-8C7D-E6090B8E6CB4}"/>
              </c:ext>
            </c:extLst>
          </c:dPt>
          <c:dPt>
            <c:idx val="6"/>
            <c:bubble3D val="0"/>
            <c:spPr>
              <a:solidFill>
                <a:schemeClr val="accent6">
                  <a:tint val="6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04D-48AE-8C7D-E6090B8E6CB4}"/>
              </c:ext>
            </c:extLst>
          </c:dPt>
          <c:dPt>
            <c:idx val="7"/>
            <c:bubble3D val="0"/>
            <c:spPr>
              <a:solidFill>
                <a:schemeClr val="accent6">
                  <a:tint val="7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D04D-48AE-8C7D-E6090B8E6CB4}"/>
              </c:ext>
            </c:extLst>
          </c:dPt>
          <c:dPt>
            <c:idx val="8"/>
            <c:bubble3D val="0"/>
            <c:spPr>
              <a:solidFill>
                <a:schemeClr val="accent6">
                  <a:tint val="7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D04D-48AE-8C7D-E6090B8E6CB4}"/>
              </c:ext>
            </c:extLst>
          </c:dPt>
          <c:dPt>
            <c:idx val="9"/>
            <c:bubble3D val="0"/>
            <c:spPr>
              <a:solidFill>
                <a:schemeClr val="accent6">
                  <a:tint val="8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D04D-48AE-8C7D-E6090B8E6CB4}"/>
              </c:ext>
            </c:extLst>
          </c:dPt>
          <c:dPt>
            <c:idx val="10"/>
            <c:bubble3D val="0"/>
            <c:spPr>
              <a:solidFill>
                <a:schemeClr val="accent6">
                  <a:tint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D04D-48AE-8C7D-E6090B8E6CB4}"/>
              </c:ext>
            </c:extLst>
          </c:dPt>
          <c:dPt>
            <c:idx val="11"/>
            <c:bubble3D val="0"/>
            <c:spPr>
              <a:solidFill>
                <a:schemeClr val="accent6">
                  <a:tint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D04D-48AE-8C7D-E6090B8E6CB4}"/>
              </c:ext>
            </c:extLst>
          </c:dPt>
          <c:dPt>
            <c:idx val="1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D04D-48AE-8C7D-E6090B8E6CB4}"/>
              </c:ext>
            </c:extLst>
          </c:dPt>
          <c:dPt>
            <c:idx val="13"/>
            <c:bubble3D val="0"/>
            <c:spPr>
              <a:solidFill>
                <a:schemeClr val="accent6">
                  <a:shade val="9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D04D-48AE-8C7D-E6090B8E6CB4}"/>
              </c:ext>
            </c:extLst>
          </c:dPt>
          <c:dPt>
            <c:idx val="14"/>
            <c:bubble3D val="0"/>
            <c:spPr>
              <a:solidFill>
                <a:schemeClr val="accent6">
                  <a:shade val="8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D04D-48AE-8C7D-E6090B8E6CB4}"/>
              </c:ext>
            </c:extLst>
          </c:dPt>
          <c:dPt>
            <c:idx val="15"/>
            <c:bubble3D val="0"/>
            <c:spPr>
              <a:solidFill>
                <a:schemeClr val="accent6">
                  <a:shade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D04D-48AE-8C7D-E6090B8E6CB4}"/>
              </c:ext>
            </c:extLst>
          </c:dPt>
          <c:dPt>
            <c:idx val="16"/>
            <c:bubble3D val="0"/>
            <c:spPr>
              <a:solidFill>
                <a:schemeClr val="accent6">
                  <a:shade val="7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D04D-48AE-8C7D-E6090B8E6CB4}"/>
              </c:ext>
            </c:extLst>
          </c:dPt>
          <c:dPt>
            <c:idx val="17"/>
            <c:bubble3D val="0"/>
            <c:spPr>
              <a:solidFill>
                <a:schemeClr val="accent6">
                  <a:shade val="7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D04D-48AE-8C7D-E6090B8E6CB4}"/>
              </c:ext>
            </c:extLst>
          </c:dPt>
          <c:dPt>
            <c:idx val="18"/>
            <c:bubble3D val="0"/>
            <c:spPr>
              <a:solidFill>
                <a:schemeClr val="accent6">
                  <a:shade val="6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D04D-48AE-8C7D-E6090B8E6CB4}"/>
              </c:ext>
            </c:extLst>
          </c:dPt>
          <c:dPt>
            <c:idx val="19"/>
            <c:bubble3D val="0"/>
            <c:spPr>
              <a:solidFill>
                <a:schemeClr val="accent6">
                  <a:shade val="6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D04D-48AE-8C7D-E6090B8E6CB4}"/>
              </c:ext>
            </c:extLst>
          </c:dPt>
          <c:dPt>
            <c:idx val="20"/>
            <c:bubble3D val="0"/>
            <c:spPr>
              <a:solidFill>
                <a:schemeClr val="accent6">
                  <a:shade val="5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D04D-48AE-8C7D-E6090B8E6CB4}"/>
              </c:ext>
            </c:extLst>
          </c:dPt>
          <c:dPt>
            <c:idx val="21"/>
            <c:bubble3D val="0"/>
            <c:spPr>
              <a:solidFill>
                <a:schemeClr val="accent6">
                  <a:shade val="5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D04D-48AE-8C7D-E6090B8E6CB4}"/>
              </c:ext>
            </c:extLst>
          </c:dPt>
          <c:dPt>
            <c:idx val="22"/>
            <c:bubble3D val="0"/>
            <c:spPr>
              <a:solidFill>
                <a:schemeClr val="accent6">
                  <a:shade val="4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D04D-48AE-8C7D-E6090B8E6CB4}"/>
              </c:ext>
            </c:extLst>
          </c:dPt>
          <c:dPt>
            <c:idx val="23"/>
            <c:bubble3D val="0"/>
            <c:spPr>
              <a:solidFill>
                <a:schemeClr val="accent6">
                  <a:shade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D04D-48AE-8C7D-E6090B8E6CB4}"/>
              </c:ext>
            </c:extLst>
          </c:dPt>
          <c:dPt>
            <c:idx val="24"/>
            <c:bubble3D val="0"/>
            <c:spPr>
              <a:solidFill>
                <a:schemeClr val="accent6">
                  <a:shade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D04D-48AE-8C7D-E6090B8E6CB4}"/>
              </c:ext>
            </c:extLst>
          </c:dPt>
          <c:dLbls>
            <c:dLbl>
              <c:idx val="0"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D04D-48AE-8C7D-E6090B8E6CB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4D-48AE-8C7D-E6090B8E6CB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04D-48AE-8C7D-E6090B8E6CB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04D-48AE-8C7D-E6090B8E6CB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04D-48AE-8C7D-E6090B8E6CB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04D-48AE-8C7D-E6090B8E6CB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04D-48AE-8C7D-E6090B8E6CB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04D-48AE-8C7D-E6090B8E6CB4}"/>
                </c:ext>
              </c:extLst>
            </c:dLbl>
            <c:dLbl>
              <c:idx val="9"/>
              <c:layout>
                <c:manualLayout>
                  <c:x val="-1.8975669456388906E-2"/>
                  <c:y val="-5.248259189619191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04D-48AE-8C7D-E6090B8E6CB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04D-48AE-8C7D-E6090B8E6CB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D04D-48AE-8C7D-E6090B8E6CB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D04D-48AE-8C7D-E6090B8E6CB4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D04D-48AE-8C7D-E6090B8E6CB4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D04D-48AE-8C7D-E6090B8E6CB4}"/>
                </c:ext>
              </c:extLst>
            </c:dLbl>
            <c:dLbl>
              <c:idx val="17"/>
              <c:layout>
                <c:manualLayout>
                  <c:x val="-1.5180535565111125E-2"/>
                  <c:y val="-0.1071519584547251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D04D-48AE-8C7D-E6090B8E6CB4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D04D-48AE-8C7D-E6090B8E6CB4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D04D-48AE-8C7D-E6090B8E6CB4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D04D-48AE-8C7D-E6090B8E6CB4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D04D-48AE-8C7D-E6090B8E6CB4}"/>
                </c:ext>
              </c:extLst>
            </c:dLbl>
            <c:dLbl>
              <c:idx val="22"/>
              <c:layout>
                <c:manualLayout>
                  <c:x val="1.5180535565111125E-2"/>
                  <c:y val="-0.1421403530521864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2D-D04D-48AE-8C7D-E6090B8E6CB4}"/>
                </c:ext>
              </c:extLst>
            </c:dLbl>
            <c:dLbl>
              <c:idx val="23"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rgbClr val="00666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2F-D04D-48AE-8C7D-E6090B8E6CB4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(Hoja3!$A$2:$A$19,Hoja3!$A$21:$A$25,Hoja3!$A$27:$A$28)</c:f>
              <c:strCache>
                <c:ptCount val="25"/>
                <c:pt idx="0">
                  <c:v>Andalucía</c:v>
                </c:pt>
                <c:pt idx="1">
                  <c:v>Aragón</c:v>
                </c:pt>
                <c:pt idx="2">
                  <c:v>Asturias</c:v>
                </c:pt>
                <c:pt idx="3">
                  <c:v>Baleares</c:v>
                </c:pt>
                <c:pt idx="4">
                  <c:v>Canarias</c:v>
                </c:pt>
                <c:pt idx="5">
                  <c:v>Cantabria</c:v>
                </c:pt>
                <c:pt idx="6">
                  <c:v>Castilla y León</c:v>
                </c:pt>
                <c:pt idx="7">
                  <c:v>Castilla-La Mancha</c:v>
                </c:pt>
                <c:pt idx="8">
                  <c:v>Cataluña</c:v>
                </c:pt>
                <c:pt idx="9">
                  <c:v>Centro para el Desarrollo Tecnológico y la Innovación, CDTI E.P.E.</c:v>
                </c:pt>
                <c:pt idx="10">
                  <c:v>Ceuta</c:v>
                </c:pt>
                <c:pt idx="11">
                  <c:v>Comunidad de Madrid</c:v>
                </c:pt>
                <c:pt idx="12">
                  <c:v>Comunidad Foral de Navarra</c:v>
                </c:pt>
                <c:pt idx="13">
                  <c:v>Comunidad Valenciana</c:v>
                </c:pt>
                <c:pt idx="14">
                  <c:v>Extremadura</c:v>
                </c:pt>
                <c:pt idx="15">
                  <c:v>Fundación Biodiversidad</c:v>
                </c:pt>
                <c:pt idx="16">
                  <c:v>Galicia</c:v>
                </c:pt>
                <c:pt idx="17">
                  <c:v>Instituto Español de Oceanografía (IEO), CSIC</c:v>
                </c:pt>
                <c:pt idx="18">
                  <c:v>País Vasco</c:v>
                </c:pt>
                <c:pt idx="19">
                  <c:v>Puertos de Estado, Dirección de Planificación y Desarrollo</c:v>
                </c:pt>
                <c:pt idx="20">
                  <c:v>Región de Murcia</c:v>
                </c:pt>
                <c:pt idx="21">
                  <c:v>Subdirección General de Acuicultura, Comercialización Pesquera y Acciones Estructurales</c:v>
                </c:pt>
                <c:pt idx="22">
                  <c:v>Subdirección General de Investigación Pesquera y Recopilación de Datos</c:v>
                </c:pt>
                <c:pt idx="23">
                  <c:v>Subdirección General de Control e Inspección y Lucha contra la Pesca Ilegal</c:v>
                </c:pt>
                <c:pt idx="24">
                  <c:v>Subdirección General para la Protección del Mar</c:v>
                </c:pt>
              </c:strCache>
            </c:strRef>
          </c:cat>
          <c:val>
            <c:numRef>
              <c:f>(Hoja3!$E$2:$E$19,Hoja3!$E$21:$E$25,Hoja3!$E$27:$E$28)</c:f>
              <c:numCache>
                <c:formatCode>0.00%</c:formatCode>
                <c:ptCount val="25"/>
                <c:pt idx="0">
                  <c:v>0.24637328677784073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0.11165165648376253</c:v>
                </c:pt>
                <c:pt idx="9">
                  <c:v>6.1295794930189135E-3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7.243974299936963E-2</c:v>
                </c:pt>
                <c:pt idx="14">
                  <c:v>0</c:v>
                </c:pt>
                <c:pt idx="15">
                  <c:v>0</c:v>
                </c:pt>
                <c:pt idx="16">
                  <c:v>8.4022308721211497E-2</c:v>
                </c:pt>
                <c:pt idx="17">
                  <c:v>0.12019771902129424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0.16192639999571967</c:v>
                </c:pt>
                <c:pt idx="23">
                  <c:v>0.17924450370765832</c:v>
                </c:pt>
                <c:pt idx="24">
                  <c:v>1.8014802800124515E-2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D04D-48AE-8C7D-E6090B8E6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b="1" dirty="0"/>
              <a:t>Aprobaciones vs R N+3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482-4669-A34E-7A1808B7400A}"/>
              </c:ext>
            </c:extLst>
          </c:dPt>
          <c:dLbls>
            <c:dLbl>
              <c:idx val="0"/>
              <c:layout>
                <c:manualLayout>
                  <c:x val="4.1984734086215489E-2"/>
                  <c:y val="0.1311475409836065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100,00%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9482-4669-A34E-7A1808B7400A}"/>
                </c:ext>
              </c:extLst>
            </c:dLbl>
            <c:dLbl>
              <c:idx val="1"/>
              <c:layout>
                <c:manualLayout>
                  <c:x val="-2.0992367043107744E-2"/>
                  <c:y val="-0.1721311475409836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000" b="1"/>
                      <a:t>137,41%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482-4669-A34E-7A1808B740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'Hoja1 (2)'!$C$20:$D$20</c:f>
              <c:strCache>
                <c:ptCount val="2"/>
                <c:pt idx="0">
                  <c:v>Objetivo Regla N+3</c:v>
                </c:pt>
                <c:pt idx="1">
                  <c:v>Aprobado FEMPA (AT)</c:v>
                </c:pt>
              </c:strCache>
            </c:strRef>
          </c:cat>
          <c:val>
            <c:numRef>
              <c:f>'Hoja1 (2)'!$C$21:$D$21</c:f>
              <c:numCache>
                <c:formatCode>#,##0.00\ "€"</c:formatCode>
                <c:ptCount val="2"/>
                <c:pt idx="0">
                  <c:v>189308800.15000001</c:v>
                </c:pt>
                <c:pt idx="1">
                  <c:v>260132772.63420004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82-4669-A34E-7A1808B7400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30179471"/>
        <c:axId val="130179951"/>
      </c:barChart>
      <c:catAx>
        <c:axId val="1301794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30179951"/>
        <c:crosses val="autoZero"/>
        <c:auto val="1"/>
        <c:lblAlgn val="ctr"/>
        <c:lblOffset val="100"/>
        <c:noMultiLvlLbl val="0"/>
      </c:catAx>
      <c:valAx>
        <c:axId val="13017995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\ &quot;€&quot;" sourceLinked="1"/>
        <c:majorTickMark val="none"/>
        <c:minorTickMark val="none"/>
        <c:tickLblPos val="nextTo"/>
        <c:crossAx val="1301794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b="1" dirty="0"/>
              <a:t>Ejecuciones vs R N+3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9C2-4A44-B740-E739CAD6C402}"/>
              </c:ext>
            </c:extLst>
          </c:dPt>
          <c:dLbls>
            <c:dLbl>
              <c:idx val="0"/>
              <c:layout>
                <c:manualLayout>
                  <c:x val="-4.1405268738940598E-2"/>
                  <c:y val="0.1311474563395789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100,00%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19C2-4A44-B740-E739CAD6C402}"/>
                </c:ext>
              </c:extLst>
            </c:dLbl>
            <c:dLbl>
              <c:idx val="1"/>
              <c:layout>
                <c:manualLayout>
                  <c:x val="-2.415307343104868E-2"/>
                  <c:y val="-0.1721310364456974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5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050" b="1"/>
                      <a:t>78,78%</a:t>
                    </a:r>
                    <a:endParaRPr lang="en-US" sz="1050" b="1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19C2-4A44-B740-E739CAD6C4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('Hoja1 (2)'!$C$20,'Hoja1 (2)'!$F$20)</c:f>
              <c:strCache>
                <c:ptCount val="2"/>
                <c:pt idx="0">
                  <c:v>Objetivo Regla N+3</c:v>
                </c:pt>
                <c:pt idx="1">
                  <c:v>Ejecutado FEMPA (AT)</c:v>
                </c:pt>
              </c:strCache>
            </c:strRef>
          </c:cat>
          <c:val>
            <c:numRef>
              <c:f>('Hoja1 (2)'!$C$21,'Hoja1 (2)'!$F$21)</c:f>
              <c:numCache>
                <c:formatCode>#,##0.00\ "€"</c:formatCode>
                <c:ptCount val="2"/>
                <c:pt idx="0">
                  <c:v>189308800.15000001</c:v>
                </c:pt>
                <c:pt idx="1">
                  <c:v>149128341.66680002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C2-4A44-B740-E739CAD6C4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721345791"/>
        <c:axId val="1721344351"/>
      </c:barChart>
      <c:catAx>
        <c:axId val="172134579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721344351"/>
        <c:crosses val="autoZero"/>
        <c:auto val="1"/>
        <c:lblAlgn val="ctr"/>
        <c:lblOffset val="100"/>
        <c:noMultiLvlLbl val="0"/>
      </c:catAx>
      <c:valAx>
        <c:axId val="172134435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\ &quot;€&quot;" sourceLinked="1"/>
        <c:majorTickMark val="none"/>
        <c:minorTickMark val="none"/>
        <c:tickLblPos val="nextTo"/>
        <c:crossAx val="17213457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b="1" dirty="0"/>
              <a:t>Certificaciones vs R N+3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FA4-46E9-9D33-6E0317ED054B}"/>
              </c:ext>
            </c:extLst>
          </c:dPt>
          <c:dLbls>
            <c:dLbl>
              <c:idx val="0"/>
              <c:layout>
                <c:manualLayout>
                  <c:x val="-5.0381647592276271E-2"/>
                  <c:y val="0.1393441723608026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100,00%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0FA4-46E9-9D33-6E0317ED054B}"/>
                </c:ext>
              </c:extLst>
            </c:dLbl>
            <c:dLbl>
              <c:idx val="1"/>
              <c:layout>
                <c:manualLayout>
                  <c:x val="8.8167883286483395E-2"/>
                  <c:y val="-0.1393441723608026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000" b="1"/>
                      <a:t>31,08%</a:t>
                    </a:r>
                    <a:endParaRPr lang="en-US" sz="1000" b="1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0FA4-46E9-9D33-6E0317ED054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('Hoja1 (2)'!$C$20,'Hoja1 (2)'!$H$20)</c:f>
              <c:strCache>
                <c:ptCount val="2"/>
                <c:pt idx="0">
                  <c:v>Objetivo Regla N+3</c:v>
                </c:pt>
                <c:pt idx="1">
                  <c:v>Certificado FEMPA (AT)</c:v>
                </c:pt>
              </c:strCache>
            </c:strRef>
          </c:cat>
          <c:val>
            <c:numRef>
              <c:f>('Hoja1 (2)'!$C$21,'Hoja1 (2)'!$H$21)</c:f>
              <c:numCache>
                <c:formatCode>#,##0.00\ "€"</c:formatCode>
                <c:ptCount val="2"/>
                <c:pt idx="0">
                  <c:v>189308800.15000001</c:v>
                </c:pt>
                <c:pt idx="1">
                  <c:v>58832465.687199995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A4-46E9-9D33-6E0317ED05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28915119"/>
        <c:axId val="2028916559"/>
      </c:barChart>
      <c:catAx>
        <c:axId val="20289151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28916559"/>
        <c:crosses val="autoZero"/>
        <c:auto val="1"/>
        <c:lblAlgn val="ctr"/>
        <c:lblOffset val="100"/>
        <c:noMultiLvlLbl val="0"/>
      </c:catAx>
      <c:valAx>
        <c:axId val="2028916559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\ &quot;€&quot;" sourceLinked="1"/>
        <c:majorTickMark val="none"/>
        <c:minorTickMark val="none"/>
        <c:tickLblPos val="nextTo"/>
        <c:crossAx val="20289151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6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851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1314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617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2959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0531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0854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749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8652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2971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1068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8444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7939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5957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71988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8297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1993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035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5405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7659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40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930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486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77EC2-14D5-4B06-8D1B-AE13CE0126E1}" type="datetimeFigureOut">
              <a:rPr lang="es-ES" smtClean="0"/>
              <a:t>11/07/2025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3667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chart" Target="../charts/char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17203" y="1413745"/>
            <a:ext cx="4870796" cy="2605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2800" dirty="0">
                <a:solidFill>
                  <a:srgbClr val="B0DADA"/>
                </a:solidFill>
                <a:latin typeface="Eras Bold ITC" panose="020B0907030504020204" pitchFamily="34" charset="0"/>
              </a:rPr>
              <a:t>Avances en la ejecución del programa y en el logro de los hitos y las metas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8219872" y="6191121"/>
            <a:ext cx="397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>
                <a:solidFill>
                  <a:srgbClr val="1D617A"/>
                </a:solidFill>
              </a:rPr>
              <a:t>III Comité de Seguimiento FEMPA</a:t>
            </a:r>
          </a:p>
          <a:p>
            <a:pPr algn="r"/>
            <a:r>
              <a:rPr lang="es-ES" dirty="0">
                <a:solidFill>
                  <a:srgbClr val="1D617A"/>
                </a:solidFill>
              </a:rPr>
              <a:t>Julio 2025</a:t>
            </a:r>
          </a:p>
        </p:txBody>
      </p:sp>
    </p:spTree>
    <p:extLst>
      <p:ext uri="{BB962C8B-B14F-4D97-AF65-F5344CB8AC3E}">
        <p14:creationId xmlns:p14="http://schemas.microsoft.com/office/powerpoint/2010/main" val="3435432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C096BC-11F9-E7EF-2E9F-FE6B87300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A98E589-3A62-873D-BA14-A8421EBB6A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23FBDB27-1D58-3F89-8366-318E6AA43A54}"/>
              </a:ext>
            </a:extLst>
          </p:cNvPr>
          <p:cNvSpPr/>
          <p:nvPr/>
        </p:nvSpPr>
        <p:spPr>
          <a:xfrm>
            <a:off x="-1" y="5909"/>
            <a:ext cx="8691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1. Expedientes grabados en </a:t>
            </a:r>
            <a:r>
              <a:rPr lang="es-ES" b="1" i="1" dirty="0" err="1">
                <a:solidFill>
                  <a:srgbClr val="C0E3E2"/>
                </a:solidFill>
              </a:rPr>
              <a:t>ApliFEMPA</a:t>
            </a:r>
            <a:r>
              <a:rPr lang="es-ES" b="1" i="1" dirty="0">
                <a:solidFill>
                  <a:srgbClr val="C0E3E2"/>
                </a:solidFill>
              </a:rPr>
              <a:t>. 	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B940E51-BE47-F654-7564-0A9CD2C9A271}"/>
              </a:ext>
            </a:extLst>
          </p:cNvPr>
          <p:cNvSpPr txBox="1"/>
          <p:nvPr/>
        </p:nvSpPr>
        <p:spPr>
          <a:xfrm>
            <a:off x="10154541" y="6482758"/>
            <a:ext cx="20374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1" dirty="0">
                <a:solidFill>
                  <a:srgbClr val="C0E3E2"/>
                </a:solidFill>
              </a:rPr>
              <a:t>Datos a 30.06.2025</a:t>
            </a: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ED8F29E-08F4-C59C-5624-A7AA0CFFA8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BCA9B24A-D701-C124-2FC3-11CC62EC20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5846624"/>
              </p:ext>
            </p:extLst>
          </p:nvPr>
        </p:nvGraphicFramePr>
        <p:xfrm>
          <a:off x="195128" y="675118"/>
          <a:ext cx="11100945" cy="5807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787130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B13A87-8910-3A36-E4C6-DD3A63E21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882035D-BD64-C1DD-76EC-CC6459F287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1C5BC903-B115-4C64-7D55-567571FB0082}"/>
              </a:ext>
            </a:extLst>
          </p:cNvPr>
          <p:cNvSpPr/>
          <p:nvPr/>
        </p:nvSpPr>
        <p:spPr>
          <a:xfrm>
            <a:off x="0" y="5909"/>
            <a:ext cx="517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1. Expedientes grabados en </a:t>
            </a:r>
            <a:r>
              <a:rPr lang="es-ES" b="1" i="1" dirty="0" err="1">
                <a:solidFill>
                  <a:srgbClr val="C0E3E2"/>
                </a:solidFill>
              </a:rPr>
              <a:t>ApliFEMPA</a:t>
            </a:r>
            <a:r>
              <a:rPr lang="es-ES" b="1" i="1" dirty="0">
                <a:solidFill>
                  <a:srgbClr val="C0E3E2"/>
                </a:solidFill>
              </a:rPr>
              <a:t>. 	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EBF5BCB-3424-1D5F-4E64-C96D9EBE19FB}"/>
              </a:ext>
            </a:extLst>
          </p:cNvPr>
          <p:cNvSpPr txBox="1"/>
          <p:nvPr/>
        </p:nvSpPr>
        <p:spPr>
          <a:xfrm>
            <a:off x="10154541" y="6482758"/>
            <a:ext cx="20374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1" dirty="0">
                <a:solidFill>
                  <a:srgbClr val="C0E3E2"/>
                </a:solidFill>
              </a:rPr>
              <a:t>Datos a 30.06.2025</a:t>
            </a:r>
            <a:endParaRPr lang="es-ES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5CCEBC2-2A0D-7C8D-F4D0-D2617258A9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259985"/>
              </p:ext>
            </p:extLst>
          </p:nvPr>
        </p:nvGraphicFramePr>
        <p:xfrm>
          <a:off x="1256578" y="826655"/>
          <a:ext cx="9432139" cy="22193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9547">
                  <a:extLst>
                    <a:ext uri="{9D8B030D-6E8A-4147-A177-3AD203B41FA5}">
                      <a16:colId xmlns:a16="http://schemas.microsoft.com/office/drawing/2014/main" val="2050461428"/>
                    </a:ext>
                  </a:extLst>
                </a:gridCol>
                <a:gridCol w="2070361">
                  <a:extLst>
                    <a:ext uri="{9D8B030D-6E8A-4147-A177-3AD203B41FA5}">
                      <a16:colId xmlns:a16="http://schemas.microsoft.com/office/drawing/2014/main" val="1636769791"/>
                    </a:ext>
                  </a:extLst>
                </a:gridCol>
                <a:gridCol w="680260">
                  <a:extLst>
                    <a:ext uri="{9D8B030D-6E8A-4147-A177-3AD203B41FA5}">
                      <a16:colId xmlns:a16="http://schemas.microsoft.com/office/drawing/2014/main" val="4029827523"/>
                    </a:ext>
                  </a:extLst>
                </a:gridCol>
                <a:gridCol w="1488688">
                  <a:extLst>
                    <a:ext uri="{9D8B030D-6E8A-4147-A177-3AD203B41FA5}">
                      <a16:colId xmlns:a16="http://schemas.microsoft.com/office/drawing/2014/main" val="2887163073"/>
                    </a:ext>
                  </a:extLst>
                </a:gridCol>
                <a:gridCol w="867580">
                  <a:extLst>
                    <a:ext uri="{9D8B030D-6E8A-4147-A177-3AD203B41FA5}">
                      <a16:colId xmlns:a16="http://schemas.microsoft.com/office/drawing/2014/main" val="2815934040"/>
                    </a:ext>
                  </a:extLst>
                </a:gridCol>
                <a:gridCol w="1600944">
                  <a:extLst>
                    <a:ext uri="{9D8B030D-6E8A-4147-A177-3AD203B41FA5}">
                      <a16:colId xmlns:a16="http://schemas.microsoft.com/office/drawing/2014/main" val="4226502343"/>
                    </a:ext>
                  </a:extLst>
                </a:gridCol>
                <a:gridCol w="794759">
                  <a:extLst>
                    <a:ext uri="{9D8B030D-6E8A-4147-A177-3AD203B41FA5}">
                      <a16:colId xmlns:a16="http://schemas.microsoft.com/office/drawing/2014/main" val="3477204205"/>
                    </a:ext>
                  </a:extLst>
                </a:gridCol>
              </a:tblGrid>
              <a:tr h="704209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1600" b="1" u="none" strike="noStrike" dirty="0">
                          <a:effectLst/>
                        </a:rPr>
                        <a:t>Ejecución FEMPA vs Objetivo Regla N+3 a diciembre 2025</a:t>
                      </a:r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718606"/>
                  </a:ext>
                </a:extLst>
              </a:tr>
              <a:tr h="108832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effectLst/>
                        </a:rPr>
                        <a:t>Objetivo Regla N+3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effectLst/>
                        </a:rPr>
                        <a:t>Aprobado FEMPA (AT)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effectLst/>
                        </a:rPr>
                        <a:t>%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effectLst/>
                        </a:rPr>
                        <a:t>Ejecutado FEMPA (AT)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effectLst/>
                        </a:rPr>
                        <a:t>%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effectLst/>
                        </a:rPr>
                        <a:t>Certificado FEMPA (AT)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effectLst/>
                        </a:rPr>
                        <a:t>%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0898500"/>
                  </a:ext>
                </a:extLst>
              </a:tr>
              <a:tr h="42679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u="none" strike="noStrike">
                          <a:effectLst/>
                        </a:rPr>
                        <a:t>189.308.800,15 €</a:t>
                      </a:r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u="none" strike="noStrike">
                          <a:effectLst/>
                        </a:rPr>
                        <a:t>260.132.772,63 €</a:t>
                      </a:r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u="none" strike="noStrike">
                          <a:effectLst/>
                        </a:rPr>
                        <a:t>137,41%</a:t>
                      </a:r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u="none" strike="noStrike">
                          <a:effectLst/>
                        </a:rPr>
                        <a:t>149.128.341,67 €</a:t>
                      </a:r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u="none" strike="noStrike">
                          <a:effectLst/>
                        </a:rPr>
                        <a:t>78,78%</a:t>
                      </a:r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u="none" strike="noStrike">
                          <a:effectLst/>
                        </a:rPr>
                        <a:t>58.832.465,69 €</a:t>
                      </a:r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u="none" strike="noStrike" dirty="0">
                          <a:solidFill>
                            <a:srgbClr val="006666"/>
                          </a:solidFill>
                          <a:effectLst/>
                        </a:rPr>
                        <a:t>31,08%</a:t>
                      </a:r>
                      <a:endParaRPr lang="es-ES" sz="1100" b="1" i="0" u="none" strike="noStrike" dirty="0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5642780"/>
                  </a:ext>
                </a:extLst>
              </a:tr>
            </a:tbl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FA3BE27A-3F95-D64A-DC65-DE2DC1DA79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7611728"/>
              </p:ext>
            </p:extLst>
          </p:nvPr>
        </p:nvGraphicFramePr>
        <p:xfrm>
          <a:off x="882721" y="3367445"/>
          <a:ext cx="3311668" cy="1848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D0E84B29-3502-AEC4-E1C4-2D39D2753D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677073"/>
              </p:ext>
            </p:extLst>
          </p:nvPr>
        </p:nvGraphicFramePr>
        <p:xfrm>
          <a:off x="4321457" y="3372854"/>
          <a:ext cx="3441802" cy="1848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AAE171C5-B869-4690-3077-1F369E247E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2011800"/>
              </p:ext>
            </p:extLst>
          </p:nvPr>
        </p:nvGraphicFramePr>
        <p:xfrm>
          <a:off x="7890327" y="3429000"/>
          <a:ext cx="3299758" cy="1791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40E928FA-4F3F-B1A4-571A-DD2DA023488A}"/>
              </a:ext>
            </a:extLst>
          </p:cNvPr>
          <p:cNvSpPr txBox="1"/>
          <p:nvPr/>
        </p:nvSpPr>
        <p:spPr>
          <a:xfrm>
            <a:off x="769294" y="5497873"/>
            <a:ext cx="991942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Algunos </a:t>
            </a:r>
            <a:r>
              <a:rPr lang="es-ES" sz="1400" i="1" dirty="0" err="1"/>
              <a:t>OIGs</a:t>
            </a:r>
            <a:r>
              <a:rPr lang="es-ES" sz="1400" i="1" dirty="0"/>
              <a:t> pendientes de grabación de pagos ya ejecutados </a:t>
            </a:r>
            <a:r>
              <a:rPr lang="es-ES" sz="1400" i="1" dirty="0" err="1"/>
              <a:t>ApliFEMPA</a:t>
            </a:r>
            <a:r>
              <a:rPr lang="es-ES" sz="1400" i="1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i="1" dirty="0"/>
              <a:t>Asturias</a:t>
            </a:r>
            <a:r>
              <a:rPr lang="es-ES" sz="1400" i="1" dirty="0"/>
              <a:t>: 38% PF FEMPA ejecutado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i="1" dirty="0"/>
              <a:t>País Vasco</a:t>
            </a:r>
            <a:r>
              <a:rPr lang="es-ES" sz="1400" i="1" dirty="0"/>
              <a:t>: 26,5% PF FEMPA ejecutado</a:t>
            </a:r>
          </a:p>
          <a:p>
            <a:r>
              <a:rPr lang="es-ES" sz="1600" b="1" i="1" u="sng" dirty="0">
                <a:solidFill>
                  <a:srgbClr val="006666"/>
                </a:solidFill>
              </a:rPr>
              <a:t>Esto supondría un importe ejecutado actual mayor del 95% del objetivo R N+3 de 2025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05D1BE3D-58B7-BD43-819A-1B2970C3B7E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4A1A5D31-AF6A-2393-D78D-8FC0065E996E}"/>
              </a:ext>
            </a:extLst>
          </p:cNvPr>
          <p:cNvSpPr txBox="1"/>
          <p:nvPr/>
        </p:nvSpPr>
        <p:spPr>
          <a:xfrm>
            <a:off x="1256578" y="3059668"/>
            <a:ext cx="19299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i="1" dirty="0"/>
              <a:t>Importes con AT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334446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2CD865-FD92-0620-A7D1-A95C8C1A4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7543C31-E737-C941-2593-AD2342BF26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89888B8-6662-C8D4-5E1A-40F0375D4714}"/>
              </a:ext>
            </a:extLst>
          </p:cNvPr>
          <p:cNvSpPr txBox="1"/>
          <p:nvPr/>
        </p:nvSpPr>
        <p:spPr>
          <a:xfrm>
            <a:off x="1418602" y="2544051"/>
            <a:ext cx="9646562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3600" b="1" dirty="0">
                <a:solidFill>
                  <a:srgbClr val="1D617A"/>
                </a:solidFill>
              </a:rPr>
              <a:t>2.	Convocatorias grabadas en </a:t>
            </a:r>
            <a:r>
              <a:rPr lang="es-ES" sz="3600" b="1" dirty="0" err="1">
                <a:solidFill>
                  <a:srgbClr val="1D617A"/>
                </a:solidFill>
              </a:rPr>
              <a:t>ApliFEMPA</a:t>
            </a:r>
            <a:endParaRPr lang="es-ES" sz="3600" b="1" dirty="0">
              <a:solidFill>
                <a:srgbClr val="1D617A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677E315-28D6-82DC-78F9-1409DB846D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74" y="99166"/>
            <a:ext cx="2168858" cy="45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19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0" y="5909"/>
            <a:ext cx="3824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2. Convocatorias grabadas </a:t>
            </a:r>
            <a:r>
              <a:rPr lang="es-ES" b="1" i="1" dirty="0" err="1">
                <a:solidFill>
                  <a:srgbClr val="C0E3E2"/>
                </a:solidFill>
              </a:rPr>
              <a:t>ApliFEMPA</a:t>
            </a:r>
            <a:endParaRPr lang="es-ES" b="1" i="1" dirty="0">
              <a:solidFill>
                <a:srgbClr val="C0E3E2"/>
              </a:solidFill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E9002AE4-07B5-8705-00BE-BDF87ECFD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993299"/>
              </p:ext>
            </p:extLst>
          </p:nvPr>
        </p:nvGraphicFramePr>
        <p:xfrm>
          <a:off x="8472755" y="1040604"/>
          <a:ext cx="3363572" cy="47767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7687">
                  <a:extLst>
                    <a:ext uri="{9D8B030D-6E8A-4147-A177-3AD203B41FA5}">
                      <a16:colId xmlns:a16="http://schemas.microsoft.com/office/drawing/2014/main" val="769618397"/>
                    </a:ext>
                  </a:extLst>
                </a:gridCol>
                <a:gridCol w="1007581">
                  <a:extLst>
                    <a:ext uri="{9D8B030D-6E8A-4147-A177-3AD203B41FA5}">
                      <a16:colId xmlns:a16="http://schemas.microsoft.com/office/drawing/2014/main" val="4166564111"/>
                    </a:ext>
                  </a:extLst>
                </a:gridCol>
                <a:gridCol w="1108304">
                  <a:extLst>
                    <a:ext uri="{9D8B030D-6E8A-4147-A177-3AD203B41FA5}">
                      <a16:colId xmlns:a16="http://schemas.microsoft.com/office/drawing/2014/main" val="1150320907"/>
                    </a:ext>
                  </a:extLst>
                </a:gridCol>
              </a:tblGrid>
              <a:tr h="58468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u="none" strike="noStrike" dirty="0">
                          <a:effectLst/>
                        </a:rPr>
                        <a:t>Tramitador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u="none" strike="noStrike" dirty="0" err="1">
                          <a:effectLst/>
                        </a:rPr>
                        <a:t>Nº</a:t>
                      </a:r>
                      <a:r>
                        <a:rPr lang="es-ES" sz="1100" b="1" u="none" strike="noStrike" dirty="0">
                          <a:effectLst/>
                        </a:rPr>
                        <a:t> Convocatorias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u="none" strike="noStrike" dirty="0">
                          <a:effectLst/>
                        </a:rPr>
                        <a:t>Importe Público Convocado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3554143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Andalucía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83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121.519.490,11 €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22363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Asturias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effectLst/>
                        </a:rPr>
                        <a:t>15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12.514.028,90 €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0235090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Baleares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2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1.371.127,56 €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6632561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Castilla y León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2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10.981.132,08 €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013566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Castilla -La Mancha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150.000,00 €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757122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Canarias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2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10.012.439,60 €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982029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Cataluña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14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50.208.661,12 €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0365175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Galicia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25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206.697.619,95 €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0873734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Murcia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13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19.526.606,70 €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3211448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Navarra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effectLst/>
                        </a:rPr>
                        <a:t>1.100.000,00 €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6930833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País Vasco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48.933.219,10 €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4537265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Cantabria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11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11.530.000,00 €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8485387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C Valenciana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5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26.025.000,00 €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9704305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b="1" i="1" u="none" strike="noStrike">
                          <a:effectLst/>
                        </a:rPr>
                        <a:t>CCAA</a:t>
                      </a:r>
                      <a:endParaRPr lang="es-ES" sz="11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b="1" i="1" u="none" strike="noStrike">
                          <a:effectLst/>
                        </a:rPr>
                        <a:t>184</a:t>
                      </a:r>
                      <a:endParaRPr lang="es-ES" sz="11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b="1" i="1" u="none" strike="noStrike" dirty="0">
                          <a:effectLst/>
                        </a:rPr>
                        <a:t>520.569.325,12 €</a:t>
                      </a:r>
                      <a:endParaRPr lang="es-E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1460558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CDTI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2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28.606.652,28 €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3293351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FBD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14.550.000,00 €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0086969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SG Acuicultura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5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>
                          <a:effectLst/>
                        </a:rPr>
                        <a:t>68.070.500,00 €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0929289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b="1" i="1" u="none" strike="noStrike">
                          <a:effectLst/>
                        </a:rPr>
                        <a:t>AGE</a:t>
                      </a:r>
                      <a:endParaRPr lang="es-ES" sz="11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b="1" i="1" u="none" strike="noStrike">
                          <a:effectLst/>
                        </a:rPr>
                        <a:t>8</a:t>
                      </a:r>
                      <a:endParaRPr lang="es-ES" sz="11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b="1" i="1" u="none" strike="noStrike" dirty="0">
                          <a:effectLst/>
                        </a:rPr>
                        <a:t>111.227.152,28 €</a:t>
                      </a:r>
                      <a:endParaRPr lang="es-E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951932"/>
                  </a:ext>
                </a:extLst>
              </a:tr>
              <a:tr h="22063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1" u="none" strike="noStrike" dirty="0">
                          <a:effectLst/>
                        </a:rPr>
                        <a:t>Total</a:t>
                      </a:r>
                      <a:endParaRPr lang="es-E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1" i="1" u="none" strike="noStrike" dirty="0">
                          <a:effectLst/>
                        </a:rPr>
                        <a:t>192</a:t>
                      </a:r>
                      <a:endParaRPr lang="es-E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1" i="1" u="none" strike="noStrike" dirty="0">
                          <a:effectLst/>
                        </a:rPr>
                        <a:t>631.796.477,40 €</a:t>
                      </a:r>
                      <a:endParaRPr lang="es-E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5158849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76F28F01-62F8-F92D-F030-4C276A663936}"/>
              </a:ext>
            </a:extLst>
          </p:cNvPr>
          <p:cNvSpPr txBox="1"/>
          <p:nvPr/>
        </p:nvSpPr>
        <p:spPr>
          <a:xfrm>
            <a:off x="10154541" y="6482758"/>
            <a:ext cx="20374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1" dirty="0">
                <a:solidFill>
                  <a:srgbClr val="C0E3E2"/>
                </a:solidFill>
              </a:rPr>
              <a:t>Datos a 30.06.2025</a:t>
            </a:r>
            <a:endParaRPr lang="es-ES" dirty="0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FC11E686-BA2F-C3C8-2E63-4190611EB7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305419"/>
              </p:ext>
            </p:extLst>
          </p:nvPr>
        </p:nvGraphicFramePr>
        <p:xfrm>
          <a:off x="-173051" y="666572"/>
          <a:ext cx="8356469" cy="5896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DB8E0DCF-F316-BD7D-A1D7-D29C65EF4FC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927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330CC8-337A-E925-D7DA-CEF1158FC1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E34C95A-193D-3EC8-AA17-8AE024C944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C82F880-D0C0-64D8-4CFB-7BBC8647F95B}"/>
              </a:ext>
            </a:extLst>
          </p:cNvPr>
          <p:cNvSpPr txBox="1"/>
          <p:nvPr/>
        </p:nvSpPr>
        <p:spPr>
          <a:xfrm>
            <a:off x="1418602" y="2544051"/>
            <a:ext cx="9646562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3600" b="1" dirty="0">
                <a:solidFill>
                  <a:srgbClr val="1D617A"/>
                </a:solidFill>
              </a:rPr>
              <a:t>3.	Avances en hitos y metas del Programa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58094B7-372F-2035-802C-EAEF30ABAB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95" y="98269"/>
            <a:ext cx="2168858" cy="45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05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7CDEC5E-B210-A293-8201-9E6CC043FE00}"/>
              </a:ext>
            </a:extLst>
          </p:cNvPr>
          <p:cNvSpPr/>
          <p:nvPr/>
        </p:nvSpPr>
        <p:spPr>
          <a:xfrm>
            <a:off x="0" y="5909"/>
            <a:ext cx="4138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3. Avances en hitos y metas del Programa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BF59105B-C941-599B-82C8-30FE8AF4B1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620716"/>
              </p:ext>
            </p:extLst>
          </p:nvPr>
        </p:nvGraphicFramePr>
        <p:xfrm>
          <a:off x="8671133" y="1117941"/>
          <a:ext cx="3119215" cy="46221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7941">
                  <a:extLst>
                    <a:ext uri="{9D8B030D-6E8A-4147-A177-3AD203B41FA5}">
                      <a16:colId xmlns:a16="http://schemas.microsoft.com/office/drawing/2014/main" val="1270604088"/>
                    </a:ext>
                  </a:extLst>
                </a:gridCol>
                <a:gridCol w="904674">
                  <a:extLst>
                    <a:ext uri="{9D8B030D-6E8A-4147-A177-3AD203B41FA5}">
                      <a16:colId xmlns:a16="http://schemas.microsoft.com/office/drawing/2014/main" val="1717511913"/>
                    </a:ext>
                  </a:extLst>
                </a:gridCol>
                <a:gridCol w="984285">
                  <a:extLst>
                    <a:ext uri="{9D8B030D-6E8A-4147-A177-3AD203B41FA5}">
                      <a16:colId xmlns:a16="http://schemas.microsoft.com/office/drawing/2014/main" val="2908238717"/>
                    </a:ext>
                  </a:extLst>
                </a:gridCol>
                <a:gridCol w="622315">
                  <a:extLst>
                    <a:ext uri="{9D8B030D-6E8A-4147-A177-3AD203B41FA5}">
                      <a16:colId xmlns:a16="http://schemas.microsoft.com/office/drawing/2014/main" val="431037045"/>
                    </a:ext>
                  </a:extLst>
                </a:gridCol>
              </a:tblGrid>
              <a:tr h="46462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>
                          <a:effectLst/>
                        </a:rPr>
                        <a:t>INDICADOR DE RESULTADO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>
                          <a:effectLst/>
                        </a:rPr>
                        <a:t>PROGRAMA VIGENTE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</a:rPr>
                        <a:t>VALOR PREVISTO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>
                          <a:effectLst/>
                        </a:rPr>
                        <a:t>%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80303748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effectLst/>
                        </a:rPr>
                        <a:t>CR 01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35.658,68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2.435,12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6,83%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011773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effectLst/>
                        </a:rPr>
                        <a:t>CR 02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178.403,00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11.988,20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6,72%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4684763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effectLst/>
                        </a:rPr>
                        <a:t>CR 05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828,5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0,00%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7675915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CR 06</a:t>
                      </a:r>
                      <a:endParaRPr lang="es-ES" sz="9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460</a:t>
                      </a:r>
                      <a:endParaRPr lang="es-ES" sz="9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156,8</a:t>
                      </a:r>
                      <a:endParaRPr lang="es-ES" sz="900" b="1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34,09%</a:t>
                      </a:r>
                      <a:endParaRPr lang="es-ES" sz="9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556194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effectLst/>
                        </a:rPr>
                        <a:t>CR 07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8.407,65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1.284,10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15,27%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6488810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CR 08 </a:t>
                      </a:r>
                      <a:endParaRPr lang="es-ES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4.647.869,39</a:t>
                      </a:r>
                      <a:endParaRPr lang="es-ES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solidFill>
                            <a:srgbClr val="FF0000"/>
                          </a:solidFill>
                          <a:effectLst/>
                        </a:rPr>
                        <a:t>3.122.059,64</a:t>
                      </a:r>
                      <a:endParaRPr lang="es-ES" sz="9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67,17%</a:t>
                      </a:r>
                      <a:endParaRPr lang="es-ES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0889099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u="none" strike="noStrike" dirty="0">
                          <a:solidFill>
                            <a:srgbClr val="006666"/>
                          </a:solidFill>
                          <a:effectLst/>
                        </a:rPr>
                        <a:t>CR 09</a:t>
                      </a:r>
                      <a:endParaRPr lang="es-ES" sz="900" b="1" i="0" u="none" strike="noStrike" dirty="0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solidFill>
                            <a:srgbClr val="006666"/>
                          </a:solidFill>
                          <a:effectLst/>
                        </a:rPr>
                        <a:t>1.034,68</a:t>
                      </a:r>
                      <a:endParaRPr lang="es-ES" sz="900" b="1" i="0" u="none" strike="noStrike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solidFill>
                            <a:srgbClr val="006666"/>
                          </a:solidFill>
                          <a:effectLst/>
                        </a:rPr>
                        <a:t>2.154,61</a:t>
                      </a:r>
                      <a:endParaRPr lang="es-ES" sz="900" b="1" i="0" u="none" strike="noStrike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rgbClr val="006666"/>
                          </a:solidFill>
                          <a:effectLst/>
                        </a:rPr>
                        <a:t>208,24%</a:t>
                      </a:r>
                      <a:endParaRPr lang="es-ES" sz="900" b="1" i="0" u="none" strike="noStrike" dirty="0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6837471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CR 10</a:t>
                      </a:r>
                      <a:endParaRPr lang="es-ES" sz="9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2.776,57</a:t>
                      </a:r>
                      <a:endParaRPr lang="es-ES" sz="9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893,00</a:t>
                      </a:r>
                      <a:endParaRPr lang="es-ES" sz="900" b="1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32,16%</a:t>
                      </a:r>
                      <a:endParaRPr lang="es-ES" sz="9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9679025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u="none" strike="noStrike" dirty="0">
                          <a:solidFill>
                            <a:srgbClr val="006666"/>
                          </a:solidFill>
                          <a:effectLst/>
                        </a:rPr>
                        <a:t>CR 11</a:t>
                      </a:r>
                      <a:endParaRPr lang="es-ES" sz="900" b="1" i="0" u="none" strike="noStrike" dirty="0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solidFill>
                            <a:srgbClr val="006666"/>
                          </a:solidFill>
                          <a:effectLst/>
                        </a:rPr>
                        <a:t>1.719,30</a:t>
                      </a:r>
                      <a:endParaRPr lang="es-ES" sz="900" b="1" i="0" u="none" strike="noStrike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solidFill>
                            <a:srgbClr val="006666"/>
                          </a:solidFill>
                          <a:effectLst/>
                        </a:rPr>
                        <a:t>1.192,00</a:t>
                      </a:r>
                      <a:endParaRPr lang="es-ES" sz="900" b="1" i="0" u="none" strike="noStrike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rgbClr val="006666"/>
                          </a:solidFill>
                          <a:effectLst/>
                        </a:rPr>
                        <a:t>69,33%</a:t>
                      </a:r>
                      <a:endParaRPr lang="es-ES" sz="900" b="1" i="0" u="none" strike="noStrike" dirty="0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305203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u="none" strike="noStrike" dirty="0">
                          <a:solidFill>
                            <a:srgbClr val="006666"/>
                          </a:solidFill>
                          <a:effectLst/>
                        </a:rPr>
                        <a:t>CR 12</a:t>
                      </a:r>
                      <a:endParaRPr lang="es-ES" sz="900" b="1" i="0" u="none" strike="noStrike" dirty="0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solidFill>
                            <a:srgbClr val="006666"/>
                          </a:solidFill>
                          <a:effectLst/>
                        </a:rPr>
                        <a:t>3</a:t>
                      </a:r>
                      <a:endParaRPr lang="es-ES" sz="900" b="1" i="0" u="none" strike="noStrike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rgbClr val="006666"/>
                          </a:solidFill>
                          <a:effectLst/>
                        </a:rPr>
                        <a:t>3</a:t>
                      </a:r>
                      <a:endParaRPr lang="es-ES" sz="900" b="1" i="0" u="none" strike="noStrike" dirty="0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rgbClr val="006666"/>
                          </a:solidFill>
                          <a:effectLst/>
                        </a:rPr>
                        <a:t>100,00%</a:t>
                      </a:r>
                      <a:endParaRPr lang="es-ES" sz="900" b="1" i="0" u="none" strike="noStrike" dirty="0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0682099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effectLst/>
                        </a:rPr>
                        <a:t>CR 13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34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0,00%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357039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effectLst/>
                        </a:rPr>
                        <a:t>CR 14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554,11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34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6,14%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1728535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effectLst/>
                        </a:rPr>
                        <a:t>CR 15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6.000,00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14,00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0,23%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279877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u="none" strike="noStrike" dirty="0">
                          <a:solidFill>
                            <a:srgbClr val="006666"/>
                          </a:solidFill>
                          <a:effectLst/>
                        </a:rPr>
                        <a:t>CR 16</a:t>
                      </a:r>
                      <a:endParaRPr lang="es-ES" sz="900" b="1" i="0" u="none" strike="noStrike" dirty="0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solidFill>
                            <a:srgbClr val="006666"/>
                          </a:solidFill>
                          <a:effectLst/>
                        </a:rPr>
                        <a:t>451,07</a:t>
                      </a:r>
                      <a:endParaRPr lang="es-ES" sz="900" b="1" i="0" u="none" strike="noStrike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rgbClr val="006666"/>
                          </a:solidFill>
                          <a:effectLst/>
                        </a:rPr>
                        <a:t>466,2</a:t>
                      </a:r>
                      <a:endParaRPr lang="es-ES" sz="900" b="1" i="0" u="none" strike="noStrike" dirty="0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rgbClr val="006666"/>
                          </a:solidFill>
                          <a:effectLst/>
                        </a:rPr>
                        <a:t>103,35%</a:t>
                      </a:r>
                      <a:endParaRPr lang="es-ES" sz="900" b="1" i="0" u="none" strike="noStrike" dirty="0">
                        <a:solidFill>
                          <a:srgbClr val="0066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719675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effectLst/>
                        </a:rPr>
                        <a:t>CR 17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2.162,51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173,00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8,00%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6584028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effectLst/>
                        </a:rPr>
                        <a:t>CR 18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6,19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0,00%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480586"/>
                  </a:ext>
                </a:extLst>
              </a:tr>
              <a:tr h="23033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CR 19</a:t>
                      </a:r>
                      <a:endParaRPr lang="es-ES" sz="9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1.070,68</a:t>
                      </a:r>
                      <a:endParaRPr lang="es-ES" sz="900" b="1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405,00</a:t>
                      </a:r>
                      <a:endParaRPr lang="es-ES" sz="9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37,83%</a:t>
                      </a:r>
                      <a:endParaRPr lang="es-ES" sz="9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9276093"/>
                  </a:ext>
                </a:extLst>
              </a:tr>
              <a:tr h="241849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effectLst/>
                        </a:rPr>
                        <a:t>CR 21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83,73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>
                          <a:effectLst/>
                        </a:rPr>
                        <a:t>10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11,94%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9747941"/>
                  </a:ext>
                </a:extLst>
              </a:tr>
            </a:tbl>
          </a:graphicData>
        </a:graphic>
      </p:graphicFrame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149B796B-F41E-FC28-1A88-C6C26A88EC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8544361"/>
              </p:ext>
            </p:extLst>
          </p:nvPr>
        </p:nvGraphicFramePr>
        <p:xfrm>
          <a:off x="401652" y="717847"/>
          <a:ext cx="7980348" cy="5580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BADCEF0F-4DCF-1F54-E295-094002B5D547}"/>
              </a:ext>
            </a:extLst>
          </p:cNvPr>
          <p:cNvSpPr/>
          <p:nvPr/>
        </p:nvSpPr>
        <p:spPr>
          <a:xfrm>
            <a:off x="-1" y="374467"/>
            <a:ext cx="25844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Indicadores de Resultado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4748E5C-169E-E483-B1D4-AB87D8C4FA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AC96204-09F0-6438-9889-FB86781A06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27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91D92A8-073C-E5C0-6B25-9E679C76F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FB133194-E0BF-AD69-E252-9075C300FA81}"/>
              </a:ext>
            </a:extLst>
          </p:cNvPr>
          <p:cNvSpPr/>
          <p:nvPr/>
        </p:nvSpPr>
        <p:spPr>
          <a:xfrm>
            <a:off x="0" y="5909"/>
            <a:ext cx="4138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3. Avances en hitos y metas del Programa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186FF69-3305-1D83-2537-9A42DDB044CE}"/>
              </a:ext>
            </a:extLst>
          </p:cNvPr>
          <p:cNvSpPr/>
          <p:nvPr/>
        </p:nvSpPr>
        <p:spPr>
          <a:xfrm>
            <a:off x="-1" y="374467"/>
            <a:ext cx="2710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Indicadores de Realización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9158DE66-959F-1BE1-452B-1A84560FB0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090280"/>
              </p:ext>
            </p:extLst>
          </p:nvPr>
        </p:nvGraphicFramePr>
        <p:xfrm>
          <a:off x="7910513" y="1346965"/>
          <a:ext cx="3847378" cy="41640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4651">
                  <a:extLst>
                    <a:ext uri="{9D8B030D-6E8A-4147-A177-3AD203B41FA5}">
                      <a16:colId xmlns:a16="http://schemas.microsoft.com/office/drawing/2014/main" val="3617484063"/>
                    </a:ext>
                  </a:extLst>
                </a:gridCol>
                <a:gridCol w="563418">
                  <a:extLst>
                    <a:ext uri="{9D8B030D-6E8A-4147-A177-3AD203B41FA5}">
                      <a16:colId xmlns:a16="http://schemas.microsoft.com/office/drawing/2014/main" val="3254833956"/>
                    </a:ext>
                  </a:extLst>
                </a:gridCol>
                <a:gridCol w="378691">
                  <a:extLst>
                    <a:ext uri="{9D8B030D-6E8A-4147-A177-3AD203B41FA5}">
                      <a16:colId xmlns:a16="http://schemas.microsoft.com/office/drawing/2014/main" val="2148433769"/>
                    </a:ext>
                  </a:extLst>
                </a:gridCol>
                <a:gridCol w="563418">
                  <a:extLst>
                    <a:ext uri="{9D8B030D-6E8A-4147-A177-3AD203B41FA5}">
                      <a16:colId xmlns:a16="http://schemas.microsoft.com/office/drawing/2014/main" val="3114925553"/>
                    </a:ext>
                  </a:extLst>
                </a:gridCol>
                <a:gridCol w="563419">
                  <a:extLst>
                    <a:ext uri="{9D8B030D-6E8A-4147-A177-3AD203B41FA5}">
                      <a16:colId xmlns:a16="http://schemas.microsoft.com/office/drawing/2014/main" val="3177353508"/>
                    </a:ext>
                  </a:extLst>
                </a:gridCol>
                <a:gridCol w="600363">
                  <a:extLst>
                    <a:ext uri="{9D8B030D-6E8A-4147-A177-3AD203B41FA5}">
                      <a16:colId xmlns:a16="http://schemas.microsoft.com/office/drawing/2014/main" val="3078131015"/>
                    </a:ext>
                  </a:extLst>
                </a:gridCol>
                <a:gridCol w="563418">
                  <a:extLst>
                    <a:ext uri="{9D8B030D-6E8A-4147-A177-3AD203B41FA5}">
                      <a16:colId xmlns:a16="http://schemas.microsoft.com/office/drawing/2014/main" val="2779952009"/>
                    </a:ext>
                  </a:extLst>
                </a:gridCol>
              </a:tblGrid>
              <a:tr h="57034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</a:rPr>
                        <a:t>Prioridad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</a:rPr>
                        <a:t>Objetivo Específico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</a:rPr>
                        <a:t>Indicador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</a:rPr>
                        <a:t>Hito 2024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</a:rPr>
                        <a:t>Meta 2029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</a:rPr>
                        <a:t>Valor alcanzado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95773165"/>
                  </a:ext>
                </a:extLst>
              </a:tr>
              <a:tr h="244027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 err="1">
                          <a:effectLst/>
                          <a:latin typeface="+mn-lt"/>
                        </a:rPr>
                        <a:t>Nº</a:t>
                      </a:r>
                      <a:r>
                        <a:rPr lang="es-ES" sz="800" b="1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s-ES" sz="800" b="1" u="none" strike="noStrike" dirty="0" err="1">
                          <a:effectLst/>
                          <a:latin typeface="+mn-lt"/>
                        </a:rPr>
                        <a:t>op</a:t>
                      </a:r>
                      <a:r>
                        <a:rPr lang="es-ES" sz="800" b="1" u="none" strike="noStrike" dirty="0">
                          <a:effectLst/>
                          <a:latin typeface="+mn-lt"/>
                        </a:rPr>
                        <a:t>.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1.392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5.569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305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589605"/>
                  </a:ext>
                </a:extLst>
              </a:tr>
              <a:tr h="35168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16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64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0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81999"/>
                  </a:ext>
                </a:extLst>
              </a:tr>
              <a:tr h="35299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6.233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24.930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4.126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7006821"/>
                  </a:ext>
                </a:extLst>
              </a:tr>
              <a:tr h="35752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3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4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8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030851"/>
                  </a:ext>
                </a:extLst>
              </a:tr>
              <a:tr h="32297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1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1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1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3898458"/>
                  </a:ext>
                </a:extLst>
              </a:tr>
              <a:tr h="32297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384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1.536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170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8787232"/>
                  </a:ext>
                </a:extLst>
              </a:tr>
              <a:tr h="46652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2.1.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1.074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4.297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83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1452612"/>
                  </a:ext>
                </a:extLst>
              </a:tr>
              <a:tr h="37641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689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2.754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375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3148807"/>
                  </a:ext>
                </a:extLst>
              </a:tr>
              <a:tr h="45033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985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3.942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546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2542725"/>
                  </a:ext>
                </a:extLst>
              </a:tr>
              <a:tr h="34826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4.1.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</a:t>
                      </a:r>
                      <a:r>
                        <a:rPr kumimoji="0" lang="es-E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op</a:t>
                      </a:r>
                      <a:r>
                        <a:rPr kumimoji="0" lang="es-E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43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172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7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5602803"/>
                  </a:ext>
                </a:extLst>
              </a:tr>
            </a:tbl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CA220EEF-EBE2-FC0D-FF93-512121115B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950962"/>
              </p:ext>
            </p:extLst>
          </p:nvPr>
        </p:nvGraphicFramePr>
        <p:xfrm>
          <a:off x="266771" y="1088346"/>
          <a:ext cx="7307048" cy="4721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B7E03D4B-C093-A10F-5C50-43D823F9C2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053E6E8-E55F-E86C-C0A1-0249E7FA50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663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9F7E413-40E6-3078-E277-9B0722FC5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2BDC312-9480-74B1-90BC-FEFA7386CEC0}"/>
              </a:ext>
            </a:extLst>
          </p:cNvPr>
          <p:cNvSpPr/>
          <p:nvPr/>
        </p:nvSpPr>
        <p:spPr>
          <a:xfrm>
            <a:off x="0" y="5909"/>
            <a:ext cx="4138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3. Avances en hitos y metas del Programa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51815DB-59EE-60BC-C7F7-BBF6982952B9}"/>
              </a:ext>
            </a:extLst>
          </p:cNvPr>
          <p:cNvSpPr/>
          <p:nvPr/>
        </p:nvSpPr>
        <p:spPr>
          <a:xfrm>
            <a:off x="-1" y="374467"/>
            <a:ext cx="2710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Indicadores de Realización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F34863CB-CC51-E535-6731-8ADA3B5D40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743824"/>
              </p:ext>
            </p:extLst>
          </p:nvPr>
        </p:nvGraphicFramePr>
        <p:xfrm>
          <a:off x="7910513" y="1346965"/>
          <a:ext cx="3847378" cy="41640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4651">
                  <a:extLst>
                    <a:ext uri="{9D8B030D-6E8A-4147-A177-3AD203B41FA5}">
                      <a16:colId xmlns:a16="http://schemas.microsoft.com/office/drawing/2014/main" val="3617484063"/>
                    </a:ext>
                  </a:extLst>
                </a:gridCol>
                <a:gridCol w="563418">
                  <a:extLst>
                    <a:ext uri="{9D8B030D-6E8A-4147-A177-3AD203B41FA5}">
                      <a16:colId xmlns:a16="http://schemas.microsoft.com/office/drawing/2014/main" val="3254833956"/>
                    </a:ext>
                  </a:extLst>
                </a:gridCol>
                <a:gridCol w="378691">
                  <a:extLst>
                    <a:ext uri="{9D8B030D-6E8A-4147-A177-3AD203B41FA5}">
                      <a16:colId xmlns:a16="http://schemas.microsoft.com/office/drawing/2014/main" val="2148433769"/>
                    </a:ext>
                  </a:extLst>
                </a:gridCol>
                <a:gridCol w="563418">
                  <a:extLst>
                    <a:ext uri="{9D8B030D-6E8A-4147-A177-3AD203B41FA5}">
                      <a16:colId xmlns:a16="http://schemas.microsoft.com/office/drawing/2014/main" val="3114925553"/>
                    </a:ext>
                  </a:extLst>
                </a:gridCol>
                <a:gridCol w="563419">
                  <a:extLst>
                    <a:ext uri="{9D8B030D-6E8A-4147-A177-3AD203B41FA5}">
                      <a16:colId xmlns:a16="http://schemas.microsoft.com/office/drawing/2014/main" val="3177353508"/>
                    </a:ext>
                  </a:extLst>
                </a:gridCol>
                <a:gridCol w="600363">
                  <a:extLst>
                    <a:ext uri="{9D8B030D-6E8A-4147-A177-3AD203B41FA5}">
                      <a16:colId xmlns:a16="http://schemas.microsoft.com/office/drawing/2014/main" val="3078131015"/>
                    </a:ext>
                  </a:extLst>
                </a:gridCol>
                <a:gridCol w="563418">
                  <a:extLst>
                    <a:ext uri="{9D8B030D-6E8A-4147-A177-3AD203B41FA5}">
                      <a16:colId xmlns:a16="http://schemas.microsoft.com/office/drawing/2014/main" val="2779952009"/>
                    </a:ext>
                  </a:extLst>
                </a:gridCol>
              </a:tblGrid>
              <a:tr h="57034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</a:rPr>
                        <a:t>Prioridad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</a:rPr>
                        <a:t>Objetivo Específico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</a:rPr>
                        <a:t>Indicador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</a:rPr>
                        <a:t>Hito 2024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</a:rPr>
                        <a:t>Meta 2029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</a:rPr>
                        <a:t>Valor alcanzado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95773165"/>
                  </a:ext>
                </a:extLst>
              </a:tr>
              <a:tr h="244027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 err="1">
                          <a:effectLst/>
                          <a:latin typeface="+mn-lt"/>
                        </a:rPr>
                        <a:t>Nº</a:t>
                      </a:r>
                      <a:r>
                        <a:rPr lang="es-ES" sz="800" b="1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s-ES" sz="800" b="1" u="none" strike="noStrike" dirty="0" err="1">
                          <a:effectLst/>
                          <a:latin typeface="+mn-lt"/>
                        </a:rPr>
                        <a:t>op</a:t>
                      </a:r>
                      <a:r>
                        <a:rPr lang="es-ES" sz="800" b="1" u="none" strike="noStrike" dirty="0">
                          <a:effectLst/>
                          <a:latin typeface="+mn-lt"/>
                        </a:rPr>
                        <a:t>.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1.392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5.569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305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589605"/>
                  </a:ext>
                </a:extLst>
              </a:tr>
              <a:tr h="35168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16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64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0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81999"/>
                  </a:ext>
                </a:extLst>
              </a:tr>
              <a:tr h="35299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6.233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24.930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4.126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7006821"/>
                  </a:ext>
                </a:extLst>
              </a:tr>
              <a:tr h="35752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3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4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8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030851"/>
                  </a:ext>
                </a:extLst>
              </a:tr>
              <a:tr h="32297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1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1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1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3898458"/>
                  </a:ext>
                </a:extLst>
              </a:tr>
              <a:tr h="32297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384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1.536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170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8787232"/>
                  </a:ext>
                </a:extLst>
              </a:tr>
              <a:tr h="46652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2.1.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1.074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4.297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83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1452612"/>
                  </a:ext>
                </a:extLst>
              </a:tr>
              <a:tr h="37641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689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2.754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>
                          <a:effectLst/>
                          <a:latin typeface="+mn-lt"/>
                        </a:rPr>
                        <a:t>375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3148807"/>
                  </a:ext>
                </a:extLst>
              </a:tr>
              <a:tr h="45033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3.1.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 op.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985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3.942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546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2542725"/>
                  </a:ext>
                </a:extLst>
              </a:tr>
              <a:tr h="34826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4.1.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u="none" strike="noStrike" dirty="0">
                          <a:effectLst/>
                          <a:latin typeface="+mn-lt"/>
                        </a:rPr>
                        <a:t>CO01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Nº</a:t>
                      </a:r>
                      <a:r>
                        <a:rPr kumimoji="0" lang="es-E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op</a:t>
                      </a:r>
                      <a:r>
                        <a:rPr kumimoji="0" lang="es-E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.</a:t>
                      </a:r>
                      <a:endParaRPr kumimoji="0" lang="es-E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43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172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u="none" strike="noStrike" dirty="0">
                          <a:effectLst/>
                          <a:latin typeface="+mn-lt"/>
                        </a:rPr>
                        <a:t>7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77" marR="7177" marT="717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5602803"/>
                  </a:ext>
                </a:extLst>
              </a:tr>
            </a:tbl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0451E723-14F6-C63B-7ECD-5C9D7AB009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3387199"/>
              </p:ext>
            </p:extLst>
          </p:nvPr>
        </p:nvGraphicFramePr>
        <p:xfrm>
          <a:off x="258618" y="1110312"/>
          <a:ext cx="7426037" cy="4754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4E567045-C48D-877F-24BD-9FFF70052F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242C4AB-0020-FBA0-284C-582AA6DD71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03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142" y="126320"/>
            <a:ext cx="1859622" cy="48071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7" y="126321"/>
            <a:ext cx="2923176" cy="613268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3115110" y="2966175"/>
            <a:ext cx="6350623" cy="70788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B0DADA"/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srgbClr val="1A576C"/>
                </a:solidFill>
                <a:effectLst/>
                <a:uLnTx/>
                <a:uFillTx/>
                <a:latin typeface="Eras Bold ITC" panose="020B0907030504020204" pitchFamily="34" charset="0"/>
                <a:ea typeface="+mn-ea"/>
                <a:cs typeface="+mn-cs"/>
              </a:rPr>
              <a:t>Gracias por su atención</a:t>
            </a:r>
          </a:p>
        </p:txBody>
      </p:sp>
    </p:spTree>
    <p:extLst>
      <p:ext uri="{BB962C8B-B14F-4D97-AF65-F5344CB8AC3E}">
        <p14:creationId xmlns:p14="http://schemas.microsoft.com/office/powerpoint/2010/main" val="1134947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418602" y="2544051"/>
            <a:ext cx="7365915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400" b="1" u="sng" dirty="0">
                <a:solidFill>
                  <a:srgbClr val="1D617A"/>
                </a:solidFill>
              </a:rPr>
              <a:t>ÍNDICE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" sz="2400" dirty="0">
                <a:solidFill>
                  <a:srgbClr val="1D617A"/>
                </a:solidFill>
              </a:rPr>
              <a:t>Expedientes grabados en </a:t>
            </a:r>
            <a:r>
              <a:rPr lang="es-ES" sz="2400" dirty="0" err="1">
                <a:solidFill>
                  <a:srgbClr val="1D617A"/>
                </a:solidFill>
              </a:rPr>
              <a:t>ApliFEMPA</a:t>
            </a:r>
            <a:endParaRPr lang="es-ES" sz="2400" dirty="0">
              <a:solidFill>
                <a:srgbClr val="1D617A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" sz="2400" dirty="0">
                <a:solidFill>
                  <a:srgbClr val="1D617A"/>
                </a:solidFill>
              </a:rPr>
              <a:t>Convocatorias grabadas en </a:t>
            </a:r>
            <a:r>
              <a:rPr lang="es-ES" sz="2400" dirty="0" err="1">
                <a:solidFill>
                  <a:srgbClr val="1D617A"/>
                </a:solidFill>
              </a:rPr>
              <a:t>ApliFEMPA</a:t>
            </a:r>
            <a:endParaRPr lang="es-ES" sz="2400" dirty="0">
              <a:solidFill>
                <a:srgbClr val="1D617A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" sz="2400" dirty="0">
                <a:solidFill>
                  <a:srgbClr val="1D617A"/>
                </a:solidFill>
              </a:rPr>
              <a:t>Avances en hitos y metas del Programa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74A0EE2-BBBD-8EEB-7164-965DDA41AF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74" y="99166"/>
            <a:ext cx="2168858" cy="45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774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0B7C49-32A0-3F37-2C12-84DD1C57E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5BFE994-D33C-AEA7-6A3A-D2C9A2B268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9CC5AA2-8638-1789-4121-04E8E8C1846A}"/>
              </a:ext>
            </a:extLst>
          </p:cNvPr>
          <p:cNvSpPr txBox="1"/>
          <p:nvPr/>
        </p:nvSpPr>
        <p:spPr>
          <a:xfrm>
            <a:off x="1418602" y="2544051"/>
            <a:ext cx="9646562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3600" b="1" dirty="0">
                <a:solidFill>
                  <a:srgbClr val="1D617A"/>
                </a:solidFill>
              </a:rPr>
              <a:t>1.	Expedientes grabados en </a:t>
            </a:r>
            <a:r>
              <a:rPr lang="es-ES" sz="3600" b="1" dirty="0" err="1">
                <a:solidFill>
                  <a:srgbClr val="1D617A"/>
                </a:solidFill>
              </a:rPr>
              <a:t>ApliFEMPA</a:t>
            </a:r>
            <a:endParaRPr lang="es-ES" sz="3600" b="1" dirty="0">
              <a:solidFill>
                <a:srgbClr val="1D617A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B4EB406-995A-E513-2499-C4F570618E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74" y="99166"/>
            <a:ext cx="2168858" cy="45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75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FD4194-E427-2DEF-6639-2E87830A9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AEAFCC8-33FE-8715-AAE2-F52491742D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32EE240B-CE92-3DEE-C4A2-366241D8BBD9}"/>
              </a:ext>
            </a:extLst>
          </p:cNvPr>
          <p:cNvSpPr/>
          <p:nvPr/>
        </p:nvSpPr>
        <p:spPr>
          <a:xfrm>
            <a:off x="-1" y="5909"/>
            <a:ext cx="8691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1. Expedientes grabados en </a:t>
            </a:r>
            <a:r>
              <a:rPr lang="es-ES" b="1" i="1" dirty="0" err="1">
                <a:solidFill>
                  <a:srgbClr val="C0E3E2"/>
                </a:solidFill>
              </a:rPr>
              <a:t>ApliFEMPA</a:t>
            </a:r>
            <a:r>
              <a:rPr lang="es-ES" b="1" i="1" dirty="0">
                <a:solidFill>
                  <a:srgbClr val="C0E3E2"/>
                </a:solidFill>
              </a:rPr>
              <a:t>. 	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188C75A-9852-A25E-44D0-54A7BD7F8A1B}"/>
              </a:ext>
            </a:extLst>
          </p:cNvPr>
          <p:cNvSpPr txBox="1"/>
          <p:nvPr/>
        </p:nvSpPr>
        <p:spPr>
          <a:xfrm>
            <a:off x="10154541" y="6482758"/>
            <a:ext cx="20374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1" dirty="0">
                <a:solidFill>
                  <a:srgbClr val="C0E3E2"/>
                </a:solidFill>
              </a:rPr>
              <a:t>Datos a 30.06.2025</a:t>
            </a:r>
            <a:endParaRPr lang="es-ES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8107DF24-8B24-13E5-59B9-3F04CBE20D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858671"/>
              </p:ext>
            </p:extLst>
          </p:nvPr>
        </p:nvGraphicFramePr>
        <p:xfrm>
          <a:off x="707147" y="1607650"/>
          <a:ext cx="10777706" cy="3983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5893">
                  <a:extLst>
                    <a:ext uri="{9D8B030D-6E8A-4147-A177-3AD203B41FA5}">
                      <a16:colId xmlns:a16="http://schemas.microsoft.com/office/drawing/2014/main" val="4070414155"/>
                    </a:ext>
                  </a:extLst>
                </a:gridCol>
                <a:gridCol w="762710">
                  <a:extLst>
                    <a:ext uri="{9D8B030D-6E8A-4147-A177-3AD203B41FA5}">
                      <a16:colId xmlns:a16="http://schemas.microsoft.com/office/drawing/2014/main" val="4091882336"/>
                    </a:ext>
                  </a:extLst>
                </a:gridCol>
                <a:gridCol w="1325893">
                  <a:extLst>
                    <a:ext uri="{9D8B030D-6E8A-4147-A177-3AD203B41FA5}">
                      <a16:colId xmlns:a16="http://schemas.microsoft.com/office/drawing/2014/main" val="149398156"/>
                    </a:ext>
                  </a:extLst>
                </a:gridCol>
                <a:gridCol w="1107056">
                  <a:extLst>
                    <a:ext uri="{9D8B030D-6E8A-4147-A177-3AD203B41FA5}">
                      <a16:colId xmlns:a16="http://schemas.microsoft.com/office/drawing/2014/main" val="1199526831"/>
                    </a:ext>
                  </a:extLst>
                </a:gridCol>
                <a:gridCol w="955801">
                  <a:extLst>
                    <a:ext uri="{9D8B030D-6E8A-4147-A177-3AD203B41FA5}">
                      <a16:colId xmlns:a16="http://schemas.microsoft.com/office/drawing/2014/main" val="2550428802"/>
                    </a:ext>
                  </a:extLst>
                </a:gridCol>
                <a:gridCol w="1119929">
                  <a:extLst>
                    <a:ext uri="{9D8B030D-6E8A-4147-A177-3AD203B41FA5}">
                      <a16:colId xmlns:a16="http://schemas.microsoft.com/office/drawing/2014/main" val="3905042288"/>
                    </a:ext>
                  </a:extLst>
                </a:gridCol>
                <a:gridCol w="608237">
                  <a:extLst>
                    <a:ext uri="{9D8B030D-6E8A-4147-A177-3AD203B41FA5}">
                      <a16:colId xmlns:a16="http://schemas.microsoft.com/office/drawing/2014/main" val="113907292"/>
                    </a:ext>
                  </a:extLst>
                </a:gridCol>
                <a:gridCol w="1132802">
                  <a:extLst>
                    <a:ext uri="{9D8B030D-6E8A-4147-A177-3AD203B41FA5}">
                      <a16:colId xmlns:a16="http://schemas.microsoft.com/office/drawing/2014/main" val="2048774079"/>
                    </a:ext>
                  </a:extLst>
                </a:gridCol>
                <a:gridCol w="608237">
                  <a:extLst>
                    <a:ext uri="{9D8B030D-6E8A-4147-A177-3AD203B41FA5}">
                      <a16:colId xmlns:a16="http://schemas.microsoft.com/office/drawing/2014/main" val="1165239568"/>
                    </a:ext>
                  </a:extLst>
                </a:gridCol>
                <a:gridCol w="1264747">
                  <a:extLst>
                    <a:ext uri="{9D8B030D-6E8A-4147-A177-3AD203B41FA5}">
                      <a16:colId xmlns:a16="http://schemas.microsoft.com/office/drawing/2014/main" val="2032720313"/>
                    </a:ext>
                  </a:extLst>
                </a:gridCol>
                <a:gridCol w="566401">
                  <a:extLst>
                    <a:ext uri="{9D8B030D-6E8A-4147-A177-3AD203B41FA5}">
                      <a16:colId xmlns:a16="http://schemas.microsoft.com/office/drawing/2014/main" val="1614951740"/>
                    </a:ext>
                  </a:extLst>
                </a:gridCol>
              </a:tblGrid>
              <a:tr h="50605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Prioridad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Objetivo específico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Plan Financiero FEMPA Vigente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 err="1">
                          <a:effectLst/>
                        </a:rPr>
                        <a:t>Nº</a:t>
                      </a:r>
                      <a:r>
                        <a:rPr lang="es-ES" sz="1000" b="1" u="none" strike="noStrike" dirty="0">
                          <a:effectLst/>
                        </a:rPr>
                        <a:t> de proyectos seleccionados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Aprobaciones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Ejecuciones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Certificaciones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0617879"/>
                  </a:ext>
                </a:extLst>
              </a:tr>
              <a:tr h="5184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>
                          <a:effectLst/>
                        </a:rPr>
                        <a:t>Público Total</a:t>
                      </a:r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>
                          <a:effectLst/>
                        </a:rPr>
                        <a:t>FEMPA</a:t>
                      </a:r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>
                          <a:effectLst/>
                        </a:rPr>
                        <a:t>Importe FEMPA</a:t>
                      </a:r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>
                          <a:effectLst/>
                        </a:rPr>
                        <a:t>Importe FEMPA</a:t>
                      </a:r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Importe FEMPA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84293"/>
                  </a:ext>
                </a:extLst>
              </a:tr>
              <a:tr h="2468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1.1.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212.460.980,30 €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158.554.793,57 €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308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17.679.255,25 €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11,15%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10.425.777,72 €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6,58%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2.973.352,58 €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1,88%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7349088"/>
                  </a:ext>
                </a:extLst>
              </a:tr>
              <a:tr h="2468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1.2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3.417.049,08 €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2.286.934,35 €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0,00 €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0,00%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0,00 €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0,00%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0,00 €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0,00%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374533"/>
                  </a:ext>
                </a:extLst>
              </a:tr>
              <a:tr h="2468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1.3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103.755.110,64 €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88.791.998,36 €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6983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26.352.880,35 €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29,68%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25.387.528,69 €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28,59%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23.139.271,74 €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26,06%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2241920"/>
                  </a:ext>
                </a:extLst>
              </a:tr>
              <a:tr h="2468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1.4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240.998.467,50 €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168.086.935,82 €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169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39.031.563,95 €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23,22%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24.089.701,03 €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14,33%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19.749.568,87 €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11,75%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8576120"/>
                  </a:ext>
                </a:extLst>
              </a:tr>
              <a:tr h="2468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1.5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58.113.207,55 €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58.113.207,55 €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156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8.284.426,16 €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14,26%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8.284.426,16 €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14,26%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0,00 €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0,00%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2665468"/>
                  </a:ext>
                </a:extLst>
              </a:tr>
              <a:tr h="2468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1.6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109.450.274,17 €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59.755.037,61 €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172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21.511.153,69 €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36,00%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6.883.413,51 €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11,52%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5.044.247,52 €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8,44%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1669603"/>
                  </a:ext>
                </a:extLst>
              </a:tr>
              <a:tr h="2468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2.1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191.752.569,97 €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131.778.009,45 €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83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17.909.610,34 €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13,59%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3.697.363,19 €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2,81%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159.372,47 €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0,12%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2613081"/>
                  </a:ext>
                </a:extLst>
              </a:tr>
              <a:tr h="2468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2.2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369.092.591,84 €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257.318.983,40 €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952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77.685.171,65 €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30,19%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45.783.304,57 €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17,79%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2.290.313,07 €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0,89%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1073630"/>
                  </a:ext>
                </a:extLst>
              </a:tr>
              <a:tr h="2468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3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3.1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148.837.569,53 €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105.391.818,04 €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546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30.969.119,66 €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29,38%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13.190.411,35 €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12,52%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35.000,00 €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0,03%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9309399"/>
                  </a:ext>
                </a:extLst>
              </a:tr>
              <a:tr h="259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4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4.1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47.246.066,22 €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26.942.964,85 €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13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5.985.095,02 €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22,21%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2.945.188,56 €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10,93%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>
                          <a:effectLst/>
                        </a:rPr>
                        <a:t>2.111.199,87 €</a:t>
                      </a:r>
                      <a:endParaRPr lang="es-E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u="none" strike="noStrike" dirty="0">
                          <a:effectLst/>
                        </a:rPr>
                        <a:t>7,84%</a:t>
                      </a:r>
                      <a:endParaRPr lang="es-E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5272260"/>
                  </a:ext>
                </a:extLst>
              </a:tr>
              <a:tr h="478198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Totales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1.485.123.886,79 €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>
                          <a:effectLst/>
                        </a:rPr>
                        <a:t>1.057.020.683,02 €</a:t>
                      </a:r>
                      <a:endParaRPr lang="es-E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9382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245.408.276,07 €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23,22%</a:t>
                      </a:r>
                      <a:endParaRPr lang="es-ES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140.687.114,78 €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13,31%</a:t>
                      </a:r>
                      <a:endParaRPr lang="es-ES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effectLst/>
                        </a:rPr>
                        <a:t>55.502.326,12 €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5,25%</a:t>
                      </a:r>
                      <a:endParaRPr lang="es-ES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5316229"/>
                  </a:ext>
                </a:extLst>
              </a:tr>
            </a:tbl>
          </a:graphicData>
        </a:graphic>
      </p:graphicFrame>
      <p:pic>
        <p:nvPicPr>
          <p:cNvPr id="8" name="Imagen 7">
            <a:extLst>
              <a:ext uri="{FF2B5EF4-FFF2-40B4-BE49-F238E27FC236}">
                <a16:creationId xmlns:a16="http://schemas.microsoft.com/office/drawing/2014/main" id="{4729CAF1-1ACA-C3E1-28F3-13969C00B9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28910CE-83F1-195F-9056-39EE71648B4E}"/>
              </a:ext>
            </a:extLst>
          </p:cNvPr>
          <p:cNvSpPr txBox="1"/>
          <p:nvPr/>
        </p:nvSpPr>
        <p:spPr>
          <a:xfrm>
            <a:off x="707147" y="5591218"/>
            <a:ext cx="20374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i="1" dirty="0"/>
              <a:t>Importes sin AT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673377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E73F69-CB33-4AAF-6F9F-3F03D563C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0A6CBC0-4C8C-251F-5978-86F31CCAA2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DB1A561-768A-393E-D48C-315730F02801}"/>
              </a:ext>
            </a:extLst>
          </p:cNvPr>
          <p:cNvSpPr/>
          <p:nvPr/>
        </p:nvSpPr>
        <p:spPr>
          <a:xfrm>
            <a:off x="-1" y="5909"/>
            <a:ext cx="8691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1. Expedientes grabados en </a:t>
            </a:r>
            <a:r>
              <a:rPr lang="es-ES" b="1" i="1" dirty="0" err="1">
                <a:solidFill>
                  <a:srgbClr val="C0E3E2"/>
                </a:solidFill>
              </a:rPr>
              <a:t>ApliFEMPA</a:t>
            </a:r>
            <a:r>
              <a:rPr lang="es-ES" b="1" i="1" dirty="0">
                <a:solidFill>
                  <a:srgbClr val="C0E3E2"/>
                </a:solidFill>
              </a:rPr>
              <a:t>. 	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46EC068-EB6D-F635-DE11-369F763035D2}"/>
              </a:ext>
            </a:extLst>
          </p:cNvPr>
          <p:cNvSpPr txBox="1"/>
          <p:nvPr/>
        </p:nvSpPr>
        <p:spPr>
          <a:xfrm>
            <a:off x="10154541" y="6482758"/>
            <a:ext cx="20374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1" dirty="0">
                <a:solidFill>
                  <a:srgbClr val="C0E3E2"/>
                </a:solidFill>
              </a:rPr>
              <a:t>Datos a 30.06.2025</a:t>
            </a: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B2C8017-5655-6EA3-8256-421628A76B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4F05071C-5CFA-3881-3EA7-ACD16598C4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003271"/>
              </p:ext>
            </p:extLst>
          </p:nvPr>
        </p:nvGraphicFramePr>
        <p:xfrm>
          <a:off x="120074" y="554182"/>
          <a:ext cx="11828086" cy="5928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264000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9A74599-902C-61E7-D5AC-D12B31CAA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BAE4C6A-07B4-3656-7CFF-014FF03C02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2109DEF3-66B0-E5B0-CF46-9B5A5EB54C47}"/>
              </a:ext>
            </a:extLst>
          </p:cNvPr>
          <p:cNvSpPr/>
          <p:nvPr/>
        </p:nvSpPr>
        <p:spPr>
          <a:xfrm>
            <a:off x="-1" y="5909"/>
            <a:ext cx="8691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1. Expedientes grabados en </a:t>
            </a:r>
            <a:r>
              <a:rPr lang="es-ES" b="1" i="1" dirty="0" err="1">
                <a:solidFill>
                  <a:srgbClr val="C0E3E2"/>
                </a:solidFill>
              </a:rPr>
              <a:t>ApliFEMPA</a:t>
            </a:r>
            <a:r>
              <a:rPr lang="es-ES" b="1" i="1" dirty="0">
                <a:solidFill>
                  <a:srgbClr val="C0E3E2"/>
                </a:solidFill>
              </a:rPr>
              <a:t>. 	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3C8BFF0-5FFF-63EA-2C11-AB02DC1265A2}"/>
              </a:ext>
            </a:extLst>
          </p:cNvPr>
          <p:cNvSpPr txBox="1"/>
          <p:nvPr/>
        </p:nvSpPr>
        <p:spPr>
          <a:xfrm>
            <a:off x="10154541" y="6482758"/>
            <a:ext cx="20374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1" dirty="0">
                <a:solidFill>
                  <a:srgbClr val="C0E3E2"/>
                </a:solidFill>
              </a:rPr>
              <a:t>Datos a 30.06.2025</a:t>
            </a: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118134E-2318-E9F1-6214-95FAE8172F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A8C3B586-28B1-A6DC-DAE2-3CC43ACDEC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0807215"/>
              </p:ext>
            </p:extLst>
          </p:nvPr>
        </p:nvGraphicFramePr>
        <p:xfrm>
          <a:off x="230909" y="637310"/>
          <a:ext cx="11637817" cy="5845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63404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90216A-BE70-FCD5-2F50-626C18EF3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7233E0D-2309-9747-339F-72E97DE11E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93680D3-0298-7EA4-32A1-1F991902A5EE}"/>
              </a:ext>
            </a:extLst>
          </p:cNvPr>
          <p:cNvSpPr/>
          <p:nvPr/>
        </p:nvSpPr>
        <p:spPr>
          <a:xfrm>
            <a:off x="-1" y="5909"/>
            <a:ext cx="8691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1. Expedientes grabados en </a:t>
            </a:r>
            <a:r>
              <a:rPr lang="es-ES" b="1" i="1" dirty="0" err="1">
                <a:solidFill>
                  <a:srgbClr val="C0E3E2"/>
                </a:solidFill>
              </a:rPr>
              <a:t>ApliFEMPA</a:t>
            </a:r>
            <a:r>
              <a:rPr lang="es-ES" b="1" i="1" dirty="0">
                <a:solidFill>
                  <a:srgbClr val="C0E3E2"/>
                </a:solidFill>
              </a:rPr>
              <a:t>. 	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7E950F8-06E1-9A36-C58A-339E9A35BC0D}"/>
              </a:ext>
            </a:extLst>
          </p:cNvPr>
          <p:cNvSpPr txBox="1"/>
          <p:nvPr/>
        </p:nvSpPr>
        <p:spPr>
          <a:xfrm>
            <a:off x="10154541" y="6482758"/>
            <a:ext cx="20374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1" dirty="0">
                <a:solidFill>
                  <a:srgbClr val="C0E3E2"/>
                </a:solidFill>
              </a:rPr>
              <a:t>Datos a 30.06.2025</a:t>
            </a: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9B50D03-3FEE-9291-29F3-8707B50094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6DFBB888-B2C8-66A5-EEF0-95FC5C92E9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5762446"/>
              </p:ext>
            </p:extLst>
          </p:nvPr>
        </p:nvGraphicFramePr>
        <p:xfrm>
          <a:off x="369456" y="646546"/>
          <a:ext cx="11471562" cy="583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10239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51753B-7412-1927-B3EB-587FCBC56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C6BCE6A-25E1-1AC6-83BE-CE573AFCBE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4D92AA6-EB17-0495-83CC-6242FB19BA67}"/>
              </a:ext>
            </a:extLst>
          </p:cNvPr>
          <p:cNvSpPr/>
          <p:nvPr/>
        </p:nvSpPr>
        <p:spPr>
          <a:xfrm>
            <a:off x="-1" y="5909"/>
            <a:ext cx="8691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1. Expedientes grabados en </a:t>
            </a:r>
            <a:r>
              <a:rPr lang="es-ES" b="1" i="1" dirty="0" err="1">
                <a:solidFill>
                  <a:srgbClr val="C0E3E2"/>
                </a:solidFill>
              </a:rPr>
              <a:t>ApliFEMPA</a:t>
            </a:r>
            <a:r>
              <a:rPr lang="es-ES" b="1" i="1" dirty="0">
                <a:solidFill>
                  <a:srgbClr val="C0E3E2"/>
                </a:solidFill>
              </a:rPr>
              <a:t>. 	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2BFE420-49C9-84F1-9B92-5336A3A5406A}"/>
              </a:ext>
            </a:extLst>
          </p:cNvPr>
          <p:cNvSpPr txBox="1"/>
          <p:nvPr/>
        </p:nvSpPr>
        <p:spPr>
          <a:xfrm>
            <a:off x="10154541" y="6482758"/>
            <a:ext cx="20374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1" dirty="0">
                <a:solidFill>
                  <a:srgbClr val="C0E3E2"/>
                </a:solidFill>
              </a:rPr>
              <a:t>Datos a 30.06.2025</a:t>
            </a: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943B832-495A-AD93-D4BF-682CCF7D1E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62A8ABBC-351F-9725-AFDB-372FC56065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837249"/>
              </p:ext>
            </p:extLst>
          </p:nvPr>
        </p:nvGraphicFramePr>
        <p:xfrm>
          <a:off x="623660" y="744269"/>
          <a:ext cx="11318958" cy="5845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2144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15BB98-25EF-4B63-4A05-DDEB72E8D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801B46D-D8B0-68AA-0947-0D7DD68BD1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D05BBC52-A969-41DB-9604-876A929108DC}"/>
              </a:ext>
            </a:extLst>
          </p:cNvPr>
          <p:cNvSpPr/>
          <p:nvPr/>
        </p:nvSpPr>
        <p:spPr>
          <a:xfrm>
            <a:off x="-1" y="5909"/>
            <a:ext cx="8691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>
                <a:solidFill>
                  <a:srgbClr val="C0E3E2"/>
                </a:solidFill>
              </a:rPr>
              <a:t>1. Expedientes grabados en </a:t>
            </a:r>
            <a:r>
              <a:rPr lang="es-ES" b="1" i="1" dirty="0" err="1">
                <a:solidFill>
                  <a:srgbClr val="C0E3E2"/>
                </a:solidFill>
              </a:rPr>
              <a:t>ApliFEMPA</a:t>
            </a:r>
            <a:r>
              <a:rPr lang="es-ES" b="1" i="1" dirty="0">
                <a:solidFill>
                  <a:srgbClr val="C0E3E2"/>
                </a:solidFill>
              </a:rPr>
              <a:t>. 	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03287E0-53A5-9A6E-2437-FA5E2551B643}"/>
              </a:ext>
            </a:extLst>
          </p:cNvPr>
          <p:cNvSpPr txBox="1"/>
          <p:nvPr/>
        </p:nvSpPr>
        <p:spPr>
          <a:xfrm>
            <a:off x="10154541" y="6482758"/>
            <a:ext cx="20374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1" dirty="0">
                <a:solidFill>
                  <a:srgbClr val="C0E3E2"/>
                </a:solidFill>
              </a:rPr>
              <a:t>Datos a 30.06.2025</a:t>
            </a: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4AA557C-91D9-A8BE-04C0-2CA89421EB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1E2A9E86-745F-21BC-AF8F-023A99256E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0998148"/>
              </p:ext>
            </p:extLst>
          </p:nvPr>
        </p:nvGraphicFramePr>
        <p:xfrm>
          <a:off x="304800" y="752029"/>
          <a:ext cx="11471563" cy="5631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5338674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2920</TotalTime>
  <Words>1218</Words>
  <Application>Microsoft Office PowerPoint</Application>
  <PresentationFormat>Panorámica</PresentationFormat>
  <Paragraphs>555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Eras Bold ITC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Molina Churro, Marta Virginia</dc:creator>
  <cp:lastModifiedBy>Ponte Casas, Maria Olivia</cp:lastModifiedBy>
  <cp:revision>65</cp:revision>
  <dcterms:created xsi:type="dcterms:W3CDTF">2023-09-13T05:30:09Z</dcterms:created>
  <dcterms:modified xsi:type="dcterms:W3CDTF">2025-07-11T09:09:42Z</dcterms:modified>
</cp:coreProperties>
</file>