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41D5F3-EDDE-484D-B66B-4B4DCBAB415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3DCCD0-9380-43AC-8996-B5A73111631D}">
      <dgm:prSet/>
      <dgm:spPr/>
      <dgm:t>
        <a:bodyPr/>
        <a:lstStyle/>
        <a:p>
          <a:r>
            <a:rPr lang="en-US" dirty="0"/>
            <a:t>- Desarrollo de </a:t>
          </a:r>
          <a:r>
            <a:rPr lang="en-US" dirty="0" err="1"/>
            <a:t>nueva</a:t>
          </a:r>
          <a:r>
            <a:rPr lang="en-US" dirty="0"/>
            <a:t> </a:t>
          </a:r>
          <a:r>
            <a:rPr lang="en-US" dirty="0" err="1"/>
            <a:t>capa</a:t>
          </a:r>
          <a:r>
            <a:rPr lang="en-US" dirty="0"/>
            <a:t> de </a:t>
          </a:r>
          <a:r>
            <a:rPr lang="en-US" dirty="0" err="1"/>
            <a:t>información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el</a:t>
          </a:r>
          <a:r>
            <a:rPr lang="en-US" dirty="0"/>
            <a:t> Geoportal </a:t>
          </a:r>
          <a:r>
            <a:rPr lang="en-US" dirty="0" err="1"/>
            <a:t>institucional</a:t>
          </a:r>
          <a:r>
            <a:rPr lang="en-US" dirty="0"/>
            <a:t>.</a:t>
          </a:r>
        </a:p>
      </dgm:t>
    </dgm:pt>
    <dgm:pt modelId="{7C01F1A4-E55B-4E47-9636-5ED116B3D072}" type="parTrans" cxnId="{F36173BB-3B10-4E2B-8EA7-CCD6709FA16D}">
      <dgm:prSet/>
      <dgm:spPr/>
      <dgm:t>
        <a:bodyPr/>
        <a:lstStyle/>
        <a:p>
          <a:endParaRPr lang="en-US"/>
        </a:p>
      </dgm:t>
    </dgm:pt>
    <dgm:pt modelId="{83043BC4-3221-4B8E-969B-BC2690030FE7}" type="sibTrans" cxnId="{F36173BB-3B10-4E2B-8EA7-CCD6709FA16D}">
      <dgm:prSet/>
      <dgm:spPr/>
      <dgm:t>
        <a:bodyPr/>
        <a:lstStyle/>
        <a:p>
          <a:endParaRPr lang="en-US"/>
        </a:p>
      </dgm:t>
    </dgm:pt>
    <dgm:pt modelId="{4CA7C91F-7FF8-4BB2-AEDE-FFE777A34582}">
      <dgm:prSet/>
      <dgm:spPr/>
      <dgm:t>
        <a:bodyPr/>
        <a:lstStyle/>
        <a:p>
          <a:r>
            <a:rPr lang="en-US" dirty="0"/>
            <a:t>- </a:t>
          </a:r>
          <a:r>
            <a:rPr lang="en-US" dirty="0" err="1"/>
            <a:t>Objetivo</a:t>
          </a:r>
          <a:r>
            <a:rPr lang="en-US" dirty="0"/>
            <a:t>: </a:t>
          </a:r>
          <a:r>
            <a:rPr lang="en-US" dirty="0" err="1"/>
            <a:t>mejorar</a:t>
          </a:r>
          <a:r>
            <a:rPr lang="en-US" dirty="0"/>
            <a:t> la </a:t>
          </a:r>
          <a:r>
            <a:rPr lang="en-US" dirty="0" err="1"/>
            <a:t>transparencia</a:t>
          </a:r>
          <a:r>
            <a:rPr lang="en-US" dirty="0"/>
            <a:t> y la </a:t>
          </a:r>
          <a:r>
            <a:rPr lang="en-US" dirty="0" err="1"/>
            <a:t>información</a:t>
          </a:r>
          <a:r>
            <a:rPr lang="en-US" dirty="0"/>
            <a:t> </a:t>
          </a:r>
          <a:r>
            <a:rPr lang="en-US" dirty="0" err="1"/>
            <a:t>pública</a:t>
          </a:r>
          <a:r>
            <a:rPr lang="en-US" dirty="0"/>
            <a:t> </a:t>
          </a:r>
          <a:r>
            <a:rPr lang="en-US" dirty="0" err="1"/>
            <a:t>sobre</a:t>
          </a:r>
          <a:r>
            <a:rPr lang="en-US" dirty="0"/>
            <a:t> los </a:t>
          </a:r>
          <a:r>
            <a:rPr lang="en-US" dirty="0" err="1"/>
            <a:t>proyectos</a:t>
          </a:r>
          <a:r>
            <a:rPr lang="en-US" dirty="0"/>
            <a:t> </a:t>
          </a:r>
          <a:r>
            <a:rPr lang="en-US" dirty="0" err="1"/>
            <a:t>financiados</a:t>
          </a:r>
          <a:r>
            <a:rPr lang="en-US" dirty="0"/>
            <a:t>.</a:t>
          </a:r>
        </a:p>
      </dgm:t>
    </dgm:pt>
    <dgm:pt modelId="{54537456-BE88-47B5-9586-65A53E3F1119}" type="parTrans" cxnId="{3F08308E-61DB-48A7-B41C-4FAA21F22F83}">
      <dgm:prSet/>
      <dgm:spPr/>
      <dgm:t>
        <a:bodyPr/>
        <a:lstStyle/>
        <a:p>
          <a:endParaRPr lang="en-US"/>
        </a:p>
      </dgm:t>
    </dgm:pt>
    <dgm:pt modelId="{3B1C0377-6AE0-42AE-A24F-5B138B5197C7}" type="sibTrans" cxnId="{3F08308E-61DB-48A7-B41C-4FAA21F22F83}">
      <dgm:prSet/>
      <dgm:spPr/>
      <dgm:t>
        <a:bodyPr/>
        <a:lstStyle/>
        <a:p>
          <a:endParaRPr lang="en-US"/>
        </a:p>
      </dgm:t>
    </dgm:pt>
    <dgm:pt modelId="{94434A7B-C0CC-49E1-812E-542A5769BB1A}" type="pres">
      <dgm:prSet presAssocID="{4F41D5F3-EDDE-484D-B66B-4B4DCBAB415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ADB88E5-046E-47F6-A9F4-A8D95F1D4733}" type="pres">
      <dgm:prSet presAssocID="{C83DCCD0-9380-43AC-8996-B5A73111631D}" presName="hierRoot1" presStyleCnt="0"/>
      <dgm:spPr/>
    </dgm:pt>
    <dgm:pt modelId="{F6A22EDF-C329-47A4-9E86-BB94EB588FEA}" type="pres">
      <dgm:prSet presAssocID="{C83DCCD0-9380-43AC-8996-B5A73111631D}" presName="composite" presStyleCnt="0"/>
      <dgm:spPr/>
    </dgm:pt>
    <dgm:pt modelId="{A69E013B-54A5-4E51-8DE9-009B70108102}" type="pres">
      <dgm:prSet presAssocID="{C83DCCD0-9380-43AC-8996-B5A73111631D}" presName="background" presStyleLbl="node0" presStyleIdx="0" presStyleCnt="2"/>
      <dgm:spPr/>
    </dgm:pt>
    <dgm:pt modelId="{3A6E2432-7BCC-41FD-BF8F-D20E6FC42A24}" type="pres">
      <dgm:prSet presAssocID="{C83DCCD0-9380-43AC-8996-B5A73111631D}" presName="text" presStyleLbl="fgAcc0" presStyleIdx="0" presStyleCnt="2">
        <dgm:presLayoutVars>
          <dgm:chPref val="3"/>
        </dgm:presLayoutVars>
      </dgm:prSet>
      <dgm:spPr/>
    </dgm:pt>
    <dgm:pt modelId="{F6B37B1F-1D37-4C84-9D52-06C1C60AF1B5}" type="pres">
      <dgm:prSet presAssocID="{C83DCCD0-9380-43AC-8996-B5A73111631D}" presName="hierChild2" presStyleCnt="0"/>
      <dgm:spPr/>
    </dgm:pt>
    <dgm:pt modelId="{6B994B33-EFF3-44A7-AACC-60C715617540}" type="pres">
      <dgm:prSet presAssocID="{4CA7C91F-7FF8-4BB2-AEDE-FFE777A34582}" presName="hierRoot1" presStyleCnt="0"/>
      <dgm:spPr/>
    </dgm:pt>
    <dgm:pt modelId="{A99A0AD5-29E9-4FD3-BD81-A947F2DC1C07}" type="pres">
      <dgm:prSet presAssocID="{4CA7C91F-7FF8-4BB2-AEDE-FFE777A34582}" presName="composite" presStyleCnt="0"/>
      <dgm:spPr/>
    </dgm:pt>
    <dgm:pt modelId="{A61D2922-A9D1-4313-8D0B-FF9B16E9762D}" type="pres">
      <dgm:prSet presAssocID="{4CA7C91F-7FF8-4BB2-AEDE-FFE777A34582}" presName="background" presStyleLbl="node0" presStyleIdx="1" presStyleCnt="2"/>
      <dgm:spPr/>
    </dgm:pt>
    <dgm:pt modelId="{99682B1C-C91B-4BF9-99EE-D0B974376745}" type="pres">
      <dgm:prSet presAssocID="{4CA7C91F-7FF8-4BB2-AEDE-FFE777A34582}" presName="text" presStyleLbl="fgAcc0" presStyleIdx="1" presStyleCnt="2">
        <dgm:presLayoutVars>
          <dgm:chPref val="3"/>
        </dgm:presLayoutVars>
      </dgm:prSet>
      <dgm:spPr/>
    </dgm:pt>
    <dgm:pt modelId="{CBAC498B-1523-4712-B6EC-68F2A2EDF6F8}" type="pres">
      <dgm:prSet presAssocID="{4CA7C91F-7FF8-4BB2-AEDE-FFE777A34582}" presName="hierChild2" presStyleCnt="0"/>
      <dgm:spPr/>
    </dgm:pt>
  </dgm:ptLst>
  <dgm:cxnLst>
    <dgm:cxn modelId="{5EE7A901-8969-4A10-86C4-1E0EBBBFA849}" type="presOf" srcId="{4F41D5F3-EDDE-484D-B66B-4B4DCBAB415B}" destId="{94434A7B-C0CC-49E1-812E-542A5769BB1A}" srcOrd="0" destOrd="0" presId="urn:microsoft.com/office/officeart/2005/8/layout/hierarchy1"/>
    <dgm:cxn modelId="{3F08308E-61DB-48A7-B41C-4FAA21F22F83}" srcId="{4F41D5F3-EDDE-484D-B66B-4B4DCBAB415B}" destId="{4CA7C91F-7FF8-4BB2-AEDE-FFE777A34582}" srcOrd="1" destOrd="0" parTransId="{54537456-BE88-47B5-9586-65A53E3F1119}" sibTransId="{3B1C0377-6AE0-42AE-A24F-5B138B5197C7}"/>
    <dgm:cxn modelId="{F36173BB-3B10-4E2B-8EA7-CCD6709FA16D}" srcId="{4F41D5F3-EDDE-484D-B66B-4B4DCBAB415B}" destId="{C83DCCD0-9380-43AC-8996-B5A73111631D}" srcOrd="0" destOrd="0" parTransId="{7C01F1A4-E55B-4E47-9636-5ED116B3D072}" sibTransId="{83043BC4-3221-4B8E-969B-BC2690030FE7}"/>
    <dgm:cxn modelId="{576351E2-C56F-45A6-8D32-F5BC84EC2DC8}" type="presOf" srcId="{4CA7C91F-7FF8-4BB2-AEDE-FFE777A34582}" destId="{99682B1C-C91B-4BF9-99EE-D0B974376745}" srcOrd="0" destOrd="0" presId="urn:microsoft.com/office/officeart/2005/8/layout/hierarchy1"/>
    <dgm:cxn modelId="{148D81E8-55F3-4DD1-8A18-7A22EE8962FD}" type="presOf" srcId="{C83DCCD0-9380-43AC-8996-B5A73111631D}" destId="{3A6E2432-7BCC-41FD-BF8F-D20E6FC42A24}" srcOrd="0" destOrd="0" presId="urn:microsoft.com/office/officeart/2005/8/layout/hierarchy1"/>
    <dgm:cxn modelId="{603073B0-20D2-4763-AF13-C2C4446CC37B}" type="presParOf" srcId="{94434A7B-C0CC-49E1-812E-542A5769BB1A}" destId="{2ADB88E5-046E-47F6-A9F4-A8D95F1D4733}" srcOrd="0" destOrd="0" presId="urn:microsoft.com/office/officeart/2005/8/layout/hierarchy1"/>
    <dgm:cxn modelId="{852BA843-0EB0-4440-AEAC-DD71FAD56325}" type="presParOf" srcId="{2ADB88E5-046E-47F6-A9F4-A8D95F1D4733}" destId="{F6A22EDF-C329-47A4-9E86-BB94EB588FEA}" srcOrd="0" destOrd="0" presId="urn:microsoft.com/office/officeart/2005/8/layout/hierarchy1"/>
    <dgm:cxn modelId="{5D962956-F5F4-4E3E-BFB0-D345D3AC951A}" type="presParOf" srcId="{F6A22EDF-C329-47A4-9E86-BB94EB588FEA}" destId="{A69E013B-54A5-4E51-8DE9-009B70108102}" srcOrd="0" destOrd="0" presId="urn:microsoft.com/office/officeart/2005/8/layout/hierarchy1"/>
    <dgm:cxn modelId="{1E34290C-2D4D-459C-A27C-FF6E00CA1761}" type="presParOf" srcId="{F6A22EDF-C329-47A4-9E86-BB94EB588FEA}" destId="{3A6E2432-7BCC-41FD-BF8F-D20E6FC42A24}" srcOrd="1" destOrd="0" presId="urn:microsoft.com/office/officeart/2005/8/layout/hierarchy1"/>
    <dgm:cxn modelId="{6DAA1C8B-E431-420C-B5F8-DCA82E4F4470}" type="presParOf" srcId="{2ADB88E5-046E-47F6-A9F4-A8D95F1D4733}" destId="{F6B37B1F-1D37-4C84-9D52-06C1C60AF1B5}" srcOrd="1" destOrd="0" presId="urn:microsoft.com/office/officeart/2005/8/layout/hierarchy1"/>
    <dgm:cxn modelId="{D6AA9357-8FA3-4A87-8EDD-4BEA143C8057}" type="presParOf" srcId="{94434A7B-C0CC-49E1-812E-542A5769BB1A}" destId="{6B994B33-EFF3-44A7-AACC-60C715617540}" srcOrd="1" destOrd="0" presId="urn:microsoft.com/office/officeart/2005/8/layout/hierarchy1"/>
    <dgm:cxn modelId="{94D44742-49E8-4767-8983-4538EA3049C2}" type="presParOf" srcId="{6B994B33-EFF3-44A7-AACC-60C715617540}" destId="{A99A0AD5-29E9-4FD3-BD81-A947F2DC1C07}" srcOrd="0" destOrd="0" presId="urn:microsoft.com/office/officeart/2005/8/layout/hierarchy1"/>
    <dgm:cxn modelId="{A2D1389D-1E6E-4F3A-9DE6-900330B8E2B7}" type="presParOf" srcId="{A99A0AD5-29E9-4FD3-BD81-A947F2DC1C07}" destId="{A61D2922-A9D1-4313-8D0B-FF9B16E9762D}" srcOrd="0" destOrd="0" presId="urn:microsoft.com/office/officeart/2005/8/layout/hierarchy1"/>
    <dgm:cxn modelId="{58E957D0-ED4C-4180-9042-AABA8119983F}" type="presParOf" srcId="{A99A0AD5-29E9-4FD3-BD81-A947F2DC1C07}" destId="{99682B1C-C91B-4BF9-99EE-D0B974376745}" srcOrd="1" destOrd="0" presId="urn:microsoft.com/office/officeart/2005/8/layout/hierarchy1"/>
    <dgm:cxn modelId="{C477D907-5A81-4330-AA10-3605B768E5F7}" type="presParOf" srcId="{6B994B33-EFF3-44A7-AACC-60C715617540}" destId="{CBAC498B-1523-4712-B6EC-68F2A2EDF6F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E013B-54A5-4E51-8DE9-009B70108102}">
      <dsp:nvSpPr>
        <dsp:cNvPr id="0" name=""/>
        <dsp:cNvSpPr/>
      </dsp:nvSpPr>
      <dsp:spPr>
        <a:xfrm>
          <a:off x="523" y="1058551"/>
          <a:ext cx="1835946" cy="11658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E2432-7BCC-41FD-BF8F-D20E6FC42A24}">
      <dsp:nvSpPr>
        <dsp:cNvPr id="0" name=""/>
        <dsp:cNvSpPr/>
      </dsp:nvSpPr>
      <dsp:spPr>
        <a:xfrm>
          <a:off x="204517" y="1252346"/>
          <a:ext cx="1835946" cy="11658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- Desarrollo de </a:t>
          </a:r>
          <a:r>
            <a:rPr lang="en-US" sz="1400" kern="1200" dirty="0" err="1"/>
            <a:t>nueva</a:t>
          </a:r>
          <a:r>
            <a:rPr lang="en-US" sz="1400" kern="1200" dirty="0"/>
            <a:t> </a:t>
          </a:r>
          <a:r>
            <a:rPr lang="en-US" sz="1400" kern="1200" dirty="0" err="1"/>
            <a:t>capa</a:t>
          </a:r>
          <a:r>
            <a:rPr lang="en-US" sz="1400" kern="1200" dirty="0"/>
            <a:t> de </a:t>
          </a:r>
          <a:r>
            <a:rPr lang="en-US" sz="1400" kern="1200" dirty="0" err="1"/>
            <a:t>información</a:t>
          </a:r>
          <a:r>
            <a:rPr lang="en-US" sz="1400" kern="1200" dirty="0"/>
            <a:t> </a:t>
          </a:r>
          <a:r>
            <a:rPr lang="en-US" sz="1400" kern="1200" dirty="0" err="1"/>
            <a:t>en</a:t>
          </a:r>
          <a:r>
            <a:rPr lang="en-US" sz="1400" kern="1200" dirty="0"/>
            <a:t> </a:t>
          </a:r>
          <a:r>
            <a:rPr lang="en-US" sz="1400" kern="1200" dirty="0" err="1"/>
            <a:t>el</a:t>
          </a:r>
          <a:r>
            <a:rPr lang="en-US" sz="1400" kern="1200" dirty="0"/>
            <a:t> Geoportal </a:t>
          </a:r>
          <a:r>
            <a:rPr lang="en-US" sz="1400" kern="1200" dirty="0" err="1"/>
            <a:t>institucional</a:t>
          </a:r>
          <a:r>
            <a:rPr lang="en-US" sz="1400" kern="1200" dirty="0"/>
            <a:t>.</a:t>
          </a:r>
        </a:p>
      </dsp:txBody>
      <dsp:txXfrm>
        <a:off x="238663" y="1286492"/>
        <a:ext cx="1767654" cy="1097533"/>
      </dsp:txXfrm>
    </dsp:sp>
    <dsp:sp modelId="{A61D2922-A9D1-4313-8D0B-FF9B16E9762D}">
      <dsp:nvSpPr>
        <dsp:cNvPr id="0" name=""/>
        <dsp:cNvSpPr/>
      </dsp:nvSpPr>
      <dsp:spPr>
        <a:xfrm>
          <a:off x="2244457" y="1058551"/>
          <a:ext cx="1835946" cy="11658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82B1C-C91B-4BF9-99EE-D0B974376745}">
      <dsp:nvSpPr>
        <dsp:cNvPr id="0" name=""/>
        <dsp:cNvSpPr/>
      </dsp:nvSpPr>
      <dsp:spPr>
        <a:xfrm>
          <a:off x="2448451" y="1252346"/>
          <a:ext cx="1835946" cy="11658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- </a:t>
          </a:r>
          <a:r>
            <a:rPr lang="en-US" sz="1400" kern="1200" dirty="0" err="1"/>
            <a:t>Objetivo</a:t>
          </a:r>
          <a:r>
            <a:rPr lang="en-US" sz="1400" kern="1200" dirty="0"/>
            <a:t>: </a:t>
          </a:r>
          <a:r>
            <a:rPr lang="en-US" sz="1400" kern="1200" dirty="0" err="1"/>
            <a:t>mejorar</a:t>
          </a:r>
          <a:r>
            <a:rPr lang="en-US" sz="1400" kern="1200" dirty="0"/>
            <a:t> la </a:t>
          </a:r>
          <a:r>
            <a:rPr lang="en-US" sz="1400" kern="1200" dirty="0" err="1"/>
            <a:t>transparencia</a:t>
          </a:r>
          <a:r>
            <a:rPr lang="en-US" sz="1400" kern="1200" dirty="0"/>
            <a:t> y la </a:t>
          </a:r>
          <a:r>
            <a:rPr lang="en-US" sz="1400" kern="1200" dirty="0" err="1"/>
            <a:t>información</a:t>
          </a:r>
          <a:r>
            <a:rPr lang="en-US" sz="1400" kern="1200" dirty="0"/>
            <a:t> </a:t>
          </a:r>
          <a:r>
            <a:rPr lang="en-US" sz="1400" kern="1200" dirty="0" err="1"/>
            <a:t>pública</a:t>
          </a:r>
          <a:r>
            <a:rPr lang="en-US" sz="1400" kern="1200" dirty="0"/>
            <a:t> </a:t>
          </a:r>
          <a:r>
            <a:rPr lang="en-US" sz="1400" kern="1200" dirty="0" err="1"/>
            <a:t>sobre</a:t>
          </a:r>
          <a:r>
            <a:rPr lang="en-US" sz="1400" kern="1200" dirty="0"/>
            <a:t> los </a:t>
          </a:r>
          <a:r>
            <a:rPr lang="en-US" sz="1400" kern="1200" dirty="0" err="1"/>
            <a:t>proyectos</a:t>
          </a:r>
          <a:r>
            <a:rPr lang="en-US" sz="1400" kern="1200" dirty="0"/>
            <a:t> </a:t>
          </a:r>
          <a:r>
            <a:rPr lang="en-US" sz="1400" kern="1200" dirty="0" err="1"/>
            <a:t>financiados</a:t>
          </a:r>
          <a:r>
            <a:rPr lang="en-US" sz="1400" kern="1200" dirty="0"/>
            <a:t>.</a:t>
          </a:r>
        </a:p>
      </dsp:txBody>
      <dsp:txXfrm>
        <a:off x="2482597" y="1286492"/>
        <a:ext cx="1767654" cy="10975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A6802-108F-47DE-9B4E-FBBB06D1A51F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57955-229D-42D7-A17F-EFC184CDD3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8251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02527"/>
            <a:ext cx="2133600" cy="508681"/>
          </a:xfrm>
        </p:spPr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jpg"/><Relationship Id="rId2" Type="http://schemas.openxmlformats.org/officeDocument/2006/relationships/hyperlink" Target="https://www.youtube.com/watch?v=7sYATA2-D4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10.png"/><Relationship Id="rId4" Type="http://schemas.openxmlformats.org/officeDocument/2006/relationships/image" Target="../media/image9.sv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28AC11-BFDF-42EF-80FF-717BBF909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3721" y="1913722"/>
            <a:ext cx="6858000" cy="3030558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C56AF6-38E4-490B-8E2B-1A1037B4E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664123" y="3164925"/>
            <a:ext cx="4355594" cy="303055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39A6F5-AD6A-4D80-8AD9-6290D13AC4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742858" y="2086188"/>
            <a:ext cx="6857572" cy="2686051"/>
          </a:xfrm>
          <a:prstGeom prst="rect">
            <a:avLst/>
          </a:prstGeom>
          <a:gradFill>
            <a:gsLst>
              <a:gs pos="0">
                <a:srgbClr val="000000">
                  <a:alpha val="61000"/>
                </a:srgbClr>
              </a:gs>
              <a:gs pos="95000">
                <a:schemeClr val="accent5">
                  <a:alpha val="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031" y="2945176"/>
            <a:ext cx="2159016" cy="2757975"/>
          </a:xfrm>
        </p:spPr>
        <p:txBody>
          <a:bodyPr anchor="t">
            <a:normAutofit/>
          </a:bodyPr>
          <a:lstStyle/>
          <a:p>
            <a:pPr algn="l">
              <a:lnSpc>
                <a:spcPct val="90000"/>
              </a:lnSpc>
            </a:pPr>
            <a:r>
              <a:rPr lang="es-ES" sz="2700">
                <a:solidFill>
                  <a:srgbClr val="FFFFFF"/>
                </a:solidFill>
              </a:rPr>
              <a:t>Actuaciones de Comunicación 2024-2025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031" y="1062507"/>
            <a:ext cx="2031147" cy="1097758"/>
          </a:xfrm>
        </p:spPr>
        <p:txBody>
          <a:bodyPr anchor="b">
            <a:normAutofit/>
          </a:bodyPr>
          <a:lstStyle/>
          <a:p>
            <a:pPr algn="l"/>
            <a:r>
              <a:rPr lang="es-ES" sz="1700">
                <a:solidFill>
                  <a:srgbClr val="FFFFFF"/>
                </a:solidFill>
              </a:rPr>
              <a:t>Autoridad de Gestión FEMPA</a:t>
            </a:r>
          </a:p>
        </p:txBody>
      </p:sp>
      <p:pic>
        <p:nvPicPr>
          <p:cNvPr id="6" name="Imagen 5" descr="Texto&#10;&#10;El contenido generado por IA puede ser incorrecto.">
            <a:extLst>
              <a:ext uri="{FF2B5EF4-FFF2-40B4-BE49-F238E27FC236}">
                <a16:creationId xmlns:a16="http://schemas.microsoft.com/office/drawing/2014/main" id="{5E9580B9-DCA9-8126-0BF4-96D0CB131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998" y="786134"/>
            <a:ext cx="2640849" cy="763705"/>
          </a:xfrm>
          <a:prstGeom prst="rect">
            <a:avLst/>
          </a:prstGeom>
        </p:spPr>
      </p:pic>
      <p:pic>
        <p:nvPicPr>
          <p:cNvPr id="13" name="Imagen 12" descr="Una silla de playa&#10;&#10;El contenido generado por IA puede ser incorrecto.">
            <a:extLst>
              <a:ext uri="{FF2B5EF4-FFF2-40B4-BE49-F238E27FC236}">
                <a16:creationId xmlns:a16="http://schemas.microsoft.com/office/drawing/2014/main" id="{13C78D99-C9D1-D6A6-37B5-DA93F6FAE3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151" y="2502406"/>
            <a:ext cx="6113442" cy="2528743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AD16E519-EBBD-5FAA-EC46-F136B2B64D6A}"/>
              </a:ext>
            </a:extLst>
          </p:cNvPr>
          <p:cNvGrpSpPr/>
          <p:nvPr/>
        </p:nvGrpSpPr>
        <p:grpSpPr>
          <a:xfrm>
            <a:off x="3148141" y="6111264"/>
            <a:ext cx="5839187" cy="606101"/>
            <a:chOff x="192566" y="938737"/>
            <a:chExt cx="11546320" cy="1142277"/>
          </a:xfrm>
        </p:grpSpPr>
        <p:pic>
          <p:nvPicPr>
            <p:cNvPr id="5" name="Imagen 4" descr="Interfaz de usuario gráfica, Texto, Aplicación&#10;&#10;El contenido generado por IA puede ser incorrecto.">
              <a:extLst>
                <a:ext uri="{FF2B5EF4-FFF2-40B4-BE49-F238E27FC236}">
                  <a16:creationId xmlns:a16="http://schemas.microsoft.com/office/drawing/2014/main" id="{4B927E4C-DF60-FCCB-81DF-F50D48381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566" y="1054293"/>
              <a:ext cx="4343122" cy="911166"/>
            </a:xfrm>
            <a:prstGeom prst="rect">
              <a:avLst/>
            </a:prstGeom>
          </p:spPr>
        </p:pic>
        <p:pic>
          <p:nvPicPr>
            <p:cNvPr id="7" name="Imagen 6" descr="Logotipo&#10;&#10;El contenido generado por IA puede ser incorrecto.">
              <a:extLst>
                <a:ext uri="{FF2B5EF4-FFF2-40B4-BE49-F238E27FC236}">
                  <a16:creationId xmlns:a16="http://schemas.microsoft.com/office/drawing/2014/main" id="{55ADD404-B193-68BF-B973-32D9B31B8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5280" y="1054293"/>
              <a:ext cx="3783606" cy="799907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32CC5B8B-63C7-712E-7840-0D1C876B2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36721" y="998663"/>
              <a:ext cx="3120624" cy="911166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015F2B3-25D5-0F6B-CC6E-6B605D2C5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92012" y="938737"/>
              <a:ext cx="328600" cy="114227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995F6D4F-C99A-9B38-7FFD-09B8F44CC501}"/>
              </a:ext>
            </a:extLst>
          </p:cNvPr>
          <p:cNvSpPr/>
          <p:nvPr/>
        </p:nvSpPr>
        <p:spPr>
          <a:xfrm>
            <a:off x="561314" y="353084"/>
            <a:ext cx="7668285" cy="959667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3000" dirty="0">
                <a:solidFill>
                  <a:schemeClr val="bg1"/>
                </a:solidFill>
              </a:rPr>
              <a:t>1. Vídeo 'Europa se siente'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826" y="1412795"/>
            <a:ext cx="3779821" cy="45259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ES" sz="2100" dirty="0"/>
              <a:t>- Desarrollo y producción del vídeo institucional.</a:t>
            </a:r>
          </a:p>
          <a:p>
            <a:pPr marL="0" indent="0">
              <a:buNone/>
            </a:pPr>
            <a:r>
              <a:rPr lang="es-ES" sz="2100" dirty="0"/>
              <a:t>- Objetivo: dar visibilidad al impacto de los fondos en el día de Europa (8 mayo).</a:t>
            </a:r>
          </a:p>
          <a:p>
            <a:pPr marL="0" indent="0">
              <a:buNone/>
            </a:pPr>
            <a:r>
              <a:rPr lang="es-ES" sz="2100" dirty="0"/>
              <a:t>- Difusión en:</a:t>
            </a:r>
          </a:p>
          <a:p>
            <a:pPr marL="0" indent="0">
              <a:buNone/>
            </a:pPr>
            <a:r>
              <a:rPr lang="es-ES" sz="2100" dirty="0"/>
              <a:t>  • Redes sociales institucionales.</a:t>
            </a:r>
          </a:p>
          <a:p>
            <a:pPr marL="0" indent="0">
              <a:buNone/>
            </a:pPr>
            <a:r>
              <a:rPr lang="es-ES" sz="2100" dirty="0"/>
              <a:t>  • Página web del Ministerio.</a:t>
            </a:r>
          </a:p>
          <a:p>
            <a:pPr marL="0" indent="0">
              <a:buNone/>
            </a:pPr>
            <a:r>
              <a:rPr lang="es-ES" sz="2100" dirty="0"/>
              <a:t>  • Eventos y jornadas de comunicación.</a:t>
            </a:r>
          </a:p>
        </p:txBody>
      </p:sp>
      <p:pic>
        <p:nvPicPr>
          <p:cNvPr id="9" name="Graphic 8" descr="Video camera">
            <a:hlinkClick r:id="rId2"/>
            <a:extLst>
              <a:ext uri="{FF2B5EF4-FFF2-40B4-BE49-F238E27FC236}">
                <a16:creationId xmlns:a16="http://schemas.microsoft.com/office/drawing/2014/main" id="{A6A4A2EA-FF48-154B-0CB0-12BC63B6B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58496" y="1793875"/>
            <a:ext cx="1143455" cy="114345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BD531C9-B793-5911-EB7F-04D1A3773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8639" y="3313567"/>
            <a:ext cx="4198161" cy="2363811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9918EC6F-20F4-43C8-C2D1-42323FAE67C2}"/>
              </a:ext>
            </a:extLst>
          </p:cNvPr>
          <p:cNvGrpSpPr/>
          <p:nvPr/>
        </p:nvGrpSpPr>
        <p:grpSpPr>
          <a:xfrm>
            <a:off x="1475862" y="6053615"/>
            <a:ext cx="5839187" cy="606101"/>
            <a:chOff x="192566" y="938737"/>
            <a:chExt cx="11546320" cy="1142277"/>
          </a:xfrm>
        </p:grpSpPr>
        <p:pic>
          <p:nvPicPr>
            <p:cNvPr id="5" name="Imagen 4" descr="Interfaz de usuario gráfica, Texto, Aplicación&#10;&#10;El contenido generado por IA puede ser incorrecto.">
              <a:extLst>
                <a:ext uri="{FF2B5EF4-FFF2-40B4-BE49-F238E27FC236}">
                  <a16:creationId xmlns:a16="http://schemas.microsoft.com/office/drawing/2014/main" id="{B84D4BDB-8736-A3D6-6783-F1C00F7CC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566" y="1054293"/>
              <a:ext cx="4343122" cy="911166"/>
            </a:xfrm>
            <a:prstGeom prst="rect">
              <a:avLst/>
            </a:prstGeom>
          </p:spPr>
        </p:pic>
        <p:pic>
          <p:nvPicPr>
            <p:cNvPr id="6" name="Imagen 5" descr="Logotipo&#10;&#10;El contenido generado por IA puede ser incorrecto.">
              <a:extLst>
                <a:ext uri="{FF2B5EF4-FFF2-40B4-BE49-F238E27FC236}">
                  <a16:creationId xmlns:a16="http://schemas.microsoft.com/office/drawing/2014/main" id="{C94C4B9E-3B99-986A-097A-27FD9BDFD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5280" y="1054293"/>
              <a:ext cx="3783606" cy="799907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D5BDFDC7-E549-4057-111B-E3A5000BF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36721" y="998663"/>
              <a:ext cx="3120624" cy="911166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0776ADC-8DD0-5713-2835-C15EAE374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92012" y="938737"/>
              <a:ext cx="328600" cy="114227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FE840FFB-19C7-006A-F020-0F1D278F4D2A}"/>
              </a:ext>
            </a:extLst>
          </p:cNvPr>
          <p:cNvSpPr/>
          <p:nvPr/>
        </p:nvSpPr>
        <p:spPr>
          <a:xfrm>
            <a:off x="3973286" y="2411186"/>
            <a:ext cx="4926804" cy="21717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AFCC606-EB83-CE59-2A9C-D8E36BB400FF}"/>
              </a:ext>
            </a:extLst>
          </p:cNvPr>
          <p:cNvSpPr txBox="1"/>
          <p:nvPr/>
        </p:nvSpPr>
        <p:spPr>
          <a:xfrm>
            <a:off x="5414403" y="4719602"/>
            <a:ext cx="3008313" cy="11620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b="1" kern="1200" dirty="0" err="1">
                <a:latin typeface="+mj-lt"/>
                <a:ea typeface="+mj-ea"/>
                <a:cs typeface="+mj-cs"/>
              </a:rPr>
              <a:t>Octubre</a:t>
            </a:r>
            <a:r>
              <a:rPr lang="en-US" sz="2000" b="1" kern="1200" dirty="0">
                <a:latin typeface="+mj-lt"/>
                <a:ea typeface="+mj-ea"/>
                <a:cs typeface="+mj-cs"/>
              </a:rPr>
              <a:t> de 2025 </a:t>
            </a:r>
            <a:r>
              <a:rPr lang="en-US" sz="2000" b="1" kern="1200" dirty="0" err="1">
                <a:latin typeface="+mj-lt"/>
                <a:ea typeface="+mj-ea"/>
                <a:cs typeface="+mj-cs"/>
              </a:rPr>
              <a:t>en</a:t>
            </a:r>
            <a:r>
              <a:rPr lang="en-US" sz="2000" b="1" kern="1200" dirty="0">
                <a:latin typeface="+mj-lt"/>
                <a:ea typeface="+mj-ea"/>
                <a:cs typeface="+mj-cs"/>
              </a:rPr>
              <a:t> Santa Coloma de </a:t>
            </a:r>
            <a:r>
              <a:rPr lang="en-US" sz="2000" b="1" kern="1200" dirty="0" err="1">
                <a:latin typeface="+mj-lt"/>
                <a:ea typeface="+mj-ea"/>
                <a:cs typeface="+mj-cs"/>
              </a:rPr>
              <a:t>Gramenet</a:t>
            </a:r>
            <a:endParaRPr lang="en-US" sz="2000" b="1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3DC723D-5714-DC05-7179-BDB8FA669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09" y="150812"/>
            <a:ext cx="8656181" cy="1200328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511520" y="1687287"/>
            <a:ext cx="3008313" cy="501990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</a:rPr>
              <a:t>- Promoción </a:t>
            </a:r>
            <a:r>
              <a:rPr lang="en-US" sz="1800" dirty="0" err="1">
                <a:latin typeface="Aptos" panose="020B0004020202020204" pitchFamily="34" charset="0"/>
                <a:ea typeface="Calibri" panose="020F0502020204030204" pitchFamily="34" charset="0"/>
              </a:rPr>
              <a:t>activa</a:t>
            </a: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</a:rPr>
              <a:t> de la </a:t>
            </a:r>
            <a:r>
              <a:rPr lang="en-US" sz="1800" dirty="0" err="1">
                <a:latin typeface="Aptos" panose="020B0004020202020204" pitchFamily="34" charset="0"/>
                <a:ea typeface="Calibri" panose="020F0502020204030204" pitchFamily="34" charset="0"/>
              </a:rPr>
              <a:t>participación</a:t>
            </a: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</a:rPr>
              <a:t> de </a:t>
            </a:r>
            <a:r>
              <a:rPr lang="en-US" sz="1800" dirty="0" err="1">
                <a:latin typeface="Aptos" panose="020B0004020202020204" pitchFamily="34" charset="0"/>
                <a:ea typeface="Calibri" panose="020F0502020204030204" pitchFamily="34" charset="0"/>
              </a:rPr>
              <a:t>beneficiarios</a:t>
            </a: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</a:rPr>
              <a:t> FEMPA </a:t>
            </a:r>
            <a:r>
              <a:rPr lang="en-US" sz="1800" dirty="0" err="1">
                <a:latin typeface="Aptos" panose="020B0004020202020204" pitchFamily="34" charset="0"/>
                <a:ea typeface="Calibri" panose="020F0502020204030204" pitchFamily="34" charset="0"/>
              </a:rPr>
              <a:t>en</a:t>
            </a: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latin typeface="Aptos" panose="020B0004020202020204" pitchFamily="34" charset="0"/>
                <a:ea typeface="Calibri" panose="020F0502020204030204" pitchFamily="34" charset="0"/>
              </a:rPr>
              <a:t>el</a:t>
            </a: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</a:rPr>
              <a:t> certamen.</a:t>
            </a:r>
          </a:p>
          <a:p>
            <a:pPr marL="285750" indent="-285750">
              <a:buFontTx/>
              <a:buChar char="-"/>
            </a:pPr>
            <a:r>
              <a:rPr lang="en-US" sz="1800" dirty="0" err="1">
                <a:latin typeface="Aptos" panose="020B0004020202020204" pitchFamily="34" charset="0"/>
                <a:ea typeface="Calibri" panose="020F0502020204030204" pitchFamily="34" charset="0"/>
              </a:rPr>
              <a:t>Resultado</a:t>
            </a: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</a:rPr>
              <a:t>: 1 Proyecto </a:t>
            </a:r>
            <a:r>
              <a:rPr lang="en-US" sz="1800" dirty="0" err="1">
                <a:latin typeface="Aptos" panose="020B0004020202020204" pitchFamily="34" charset="0"/>
                <a:ea typeface="Calibri" panose="020F0502020204030204" pitchFamily="34" charset="0"/>
              </a:rPr>
              <a:t>semifinalista</a:t>
            </a:r>
            <a:r>
              <a:rPr lang="en-US" sz="1800">
                <a:latin typeface="Aptos" panose="020B0004020202020204" pitchFamily="34" charset="0"/>
                <a:ea typeface="Calibri" panose="020F050202020403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s-ES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Proyecto </a:t>
            </a:r>
            <a:r>
              <a:rPr lang="es-ES" sz="18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de cooperación entre tres Grupos de Acción Local: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GALP Ría de Pontevedra (Coordinador).</a:t>
            </a:r>
            <a:endParaRPr lang="es-ES" sz="180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GALP Ría de Arousa.</a:t>
            </a:r>
            <a:endParaRPr lang="es-ES" sz="180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GALP Ría de Vigo</a:t>
            </a:r>
            <a:r>
              <a:rPr lang="es-ES" sz="1800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‐</a:t>
            </a: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 Guarda.</a:t>
            </a:r>
            <a:endParaRPr lang="es-ES" sz="180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18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 marL="285750" indent="-285750">
              <a:buFontTx/>
              <a:buChar char="-"/>
            </a:pPr>
            <a:endParaRPr lang="en-US" sz="18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35D90D1-6A74-25FA-A886-06F92FC2A5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2411186"/>
            <a:ext cx="3543300" cy="9525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8520740-B2C4-14AA-5EA8-A2D1A0135BB8}"/>
              </a:ext>
            </a:extLst>
          </p:cNvPr>
          <p:cNvSpPr txBox="1"/>
          <p:nvPr/>
        </p:nvSpPr>
        <p:spPr>
          <a:xfrm>
            <a:off x="4328090" y="3500402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Proyecto de diversificación pesquera que promueve la actividad del turismo marinero y la </a:t>
            </a:r>
            <a:r>
              <a:rPr lang="es-ES" dirty="0" err="1"/>
              <a:t>pescaturismo</a:t>
            </a:r>
            <a:endParaRPr lang="es-ES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6C1BDE34-0365-6D59-63E9-8BDE35A73ED0}"/>
              </a:ext>
            </a:extLst>
          </p:cNvPr>
          <p:cNvGrpSpPr/>
          <p:nvPr/>
        </p:nvGrpSpPr>
        <p:grpSpPr>
          <a:xfrm>
            <a:off x="1652405" y="6111264"/>
            <a:ext cx="5839187" cy="606101"/>
            <a:chOff x="192566" y="938737"/>
            <a:chExt cx="11546320" cy="1142277"/>
          </a:xfrm>
        </p:grpSpPr>
        <p:pic>
          <p:nvPicPr>
            <p:cNvPr id="5" name="Imagen 4" descr="Interfaz de usuario gráfica, Texto, Aplicación&#10;&#10;El contenido generado por IA puede ser incorrecto.">
              <a:extLst>
                <a:ext uri="{FF2B5EF4-FFF2-40B4-BE49-F238E27FC236}">
                  <a16:creationId xmlns:a16="http://schemas.microsoft.com/office/drawing/2014/main" id="{3B195FDB-E64B-3293-3AB7-D9EF659897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566" y="1054293"/>
              <a:ext cx="4343122" cy="911166"/>
            </a:xfrm>
            <a:prstGeom prst="rect">
              <a:avLst/>
            </a:prstGeom>
          </p:spPr>
        </p:pic>
        <p:pic>
          <p:nvPicPr>
            <p:cNvPr id="9" name="Imagen 8" descr="Logotipo&#10;&#10;El contenido generado por IA puede ser incorrecto.">
              <a:extLst>
                <a:ext uri="{FF2B5EF4-FFF2-40B4-BE49-F238E27FC236}">
                  <a16:creationId xmlns:a16="http://schemas.microsoft.com/office/drawing/2014/main" id="{D7595621-B9F0-AD2E-BE8A-65032F4A8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5280" y="1054293"/>
              <a:ext cx="3783606" cy="799907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B3E1C0C3-94A1-6102-5175-350AC44BA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36721" y="998663"/>
              <a:ext cx="3120624" cy="911166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9851C959-333A-BD74-03AC-DE420F880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92012" y="938737"/>
              <a:ext cx="328600" cy="114227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dirty="0" err="1">
                <a:solidFill>
                  <a:schemeClr val="bg1"/>
                </a:solidFill>
              </a:rPr>
              <a:t>Incorporación</a:t>
            </a:r>
            <a:r>
              <a:rPr dirty="0">
                <a:solidFill>
                  <a:schemeClr val="bg1"/>
                </a:solidFill>
              </a:rPr>
              <a:t> de </a:t>
            </a:r>
            <a:r>
              <a:rPr dirty="0" err="1">
                <a:solidFill>
                  <a:schemeClr val="bg1"/>
                </a:solidFill>
              </a:rPr>
              <a:t>proyectos</a:t>
            </a:r>
            <a:r>
              <a:rPr dirty="0">
                <a:solidFill>
                  <a:schemeClr val="bg1"/>
                </a:solidFill>
              </a:rPr>
              <a:t> FEMPA </a:t>
            </a:r>
            <a:r>
              <a:rPr dirty="0" err="1">
                <a:solidFill>
                  <a:schemeClr val="bg1"/>
                </a:solidFill>
              </a:rPr>
              <a:t>en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el</a:t>
            </a:r>
            <a:r>
              <a:rPr dirty="0">
                <a:solidFill>
                  <a:schemeClr val="bg1"/>
                </a:solidFill>
              </a:rPr>
              <a:t> Geoportal</a:t>
            </a:r>
            <a:r>
              <a:rPr lang="es-ES" dirty="0">
                <a:solidFill>
                  <a:schemeClr val="bg1"/>
                </a:solidFill>
              </a:rPr>
              <a:t> MAPA</a:t>
            </a:r>
            <a:endParaRPr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3B3F98C2-F24D-6EE8-F945-73464A65801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78222927"/>
              </p:ext>
            </p:extLst>
          </p:nvPr>
        </p:nvGraphicFramePr>
        <p:xfrm>
          <a:off x="146056" y="1959444"/>
          <a:ext cx="4284921" cy="3476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E59B997B-3DA9-1A12-FC6C-9396FD13B4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3024" y="2105484"/>
            <a:ext cx="3746389" cy="289905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742EFFB-CBF4-5416-E399-2EE7FFBD786A}"/>
              </a:ext>
            </a:extLst>
          </p:cNvPr>
          <p:cNvSpPr txBox="1"/>
          <p:nvPr/>
        </p:nvSpPr>
        <p:spPr>
          <a:xfrm>
            <a:off x="4859079" y="544527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https://sig.mapama.gob.es/geoportal/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611B2584-AD15-E4E0-A3F3-9EEF5F0F84BB}"/>
              </a:ext>
            </a:extLst>
          </p:cNvPr>
          <p:cNvGrpSpPr/>
          <p:nvPr/>
        </p:nvGrpSpPr>
        <p:grpSpPr>
          <a:xfrm>
            <a:off x="1652406" y="6047635"/>
            <a:ext cx="5839187" cy="606101"/>
            <a:chOff x="192566" y="938737"/>
            <a:chExt cx="11546320" cy="1142277"/>
          </a:xfrm>
        </p:grpSpPr>
        <p:pic>
          <p:nvPicPr>
            <p:cNvPr id="6" name="Imagen 5" descr="Interfaz de usuario gráfica, Texto, Aplicación&#10;&#10;El contenido generado por IA puede ser incorrecto.">
              <a:extLst>
                <a:ext uri="{FF2B5EF4-FFF2-40B4-BE49-F238E27FC236}">
                  <a16:creationId xmlns:a16="http://schemas.microsoft.com/office/drawing/2014/main" id="{38F0E3AE-69E4-38C3-81E9-B1ECC1DAC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566" y="1054293"/>
              <a:ext cx="4343122" cy="911166"/>
            </a:xfrm>
            <a:prstGeom prst="rect">
              <a:avLst/>
            </a:prstGeom>
          </p:spPr>
        </p:pic>
        <p:pic>
          <p:nvPicPr>
            <p:cNvPr id="8" name="Imagen 7" descr="Logotipo&#10;&#10;El contenido generado por IA puede ser incorrecto.">
              <a:extLst>
                <a:ext uri="{FF2B5EF4-FFF2-40B4-BE49-F238E27FC236}">
                  <a16:creationId xmlns:a16="http://schemas.microsoft.com/office/drawing/2014/main" id="{DC808108-4246-B101-000B-DF009EB0A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5280" y="1054293"/>
              <a:ext cx="3783606" cy="799907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108A3B00-286C-EEAA-5C81-AA1E78DEF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236721" y="998663"/>
              <a:ext cx="3120624" cy="911166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231005CB-9D8B-D6EF-449F-78C089D67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92012" y="938737"/>
              <a:ext cx="328600" cy="114227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012961-A002-6383-D90E-D8EA6A3E1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Taller de comunicación 25 junio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88D7A0B-A68F-DEF4-08A0-317F857BED2C}"/>
              </a:ext>
            </a:extLst>
          </p:cNvPr>
          <p:cNvSpPr txBox="1"/>
          <p:nvPr/>
        </p:nvSpPr>
        <p:spPr>
          <a:xfrm>
            <a:off x="457200" y="2174875"/>
            <a:ext cx="4685168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endParaRPr lang="en-US" sz="1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900" dirty="0"/>
              <a:t>🔹 Portal Web FEMPA</a:t>
            </a:r>
            <a:br>
              <a:rPr lang="en-US" sz="1900" dirty="0"/>
            </a:br>
            <a:r>
              <a:rPr lang="en-US" sz="1900" dirty="0"/>
              <a:t>🔹 </a:t>
            </a:r>
            <a:r>
              <a:rPr lang="en-US" sz="1900" dirty="0" err="1"/>
              <a:t>Cartelería</a:t>
            </a:r>
            <a:r>
              <a:rPr lang="en-US" sz="1900" dirty="0"/>
              <a:t> y </a:t>
            </a:r>
            <a:r>
              <a:rPr lang="en-US" sz="1900" dirty="0" err="1"/>
              <a:t>visibilidad</a:t>
            </a:r>
            <a:br>
              <a:rPr lang="en-US" sz="1900" dirty="0"/>
            </a:br>
            <a:r>
              <a:rPr lang="en-US" sz="1900" dirty="0"/>
              <a:t>🔹 Manual de Indicadores de </a:t>
            </a:r>
            <a:r>
              <a:rPr lang="en-US" sz="1900" dirty="0" err="1"/>
              <a:t>Comunicación</a:t>
            </a:r>
            <a:br>
              <a:rPr lang="en-US" sz="1900" dirty="0"/>
            </a:br>
            <a:r>
              <a:rPr lang="en-US" sz="1900" dirty="0"/>
              <a:t>🔹 </a:t>
            </a:r>
            <a:r>
              <a:rPr lang="en-US" sz="1900" dirty="0" err="1"/>
              <a:t>Eventos</a:t>
            </a:r>
            <a:r>
              <a:rPr lang="en-US" sz="1900" dirty="0"/>
              <a:t> y </a:t>
            </a:r>
            <a:r>
              <a:rPr lang="en-US" sz="1900" dirty="0" err="1"/>
              <a:t>actos</a:t>
            </a:r>
            <a:r>
              <a:rPr lang="en-US" sz="1900" dirty="0"/>
              <a:t> </a:t>
            </a:r>
            <a:r>
              <a:rPr lang="en-US" sz="1900" dirty="0" err="1"/>
              <a:t>anuales</a:t>
            </a:r>
            <a:endParaRPr lang="en-US" sz="1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900" dirty="0"/>
              <a:t>🔹 Manual de Identidad Visual (DGFE)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900" dirty="0"/>
              <a:t>🔹 OIE y </a:t>
            </a:r>
            <a:r>
              <a:rPr lang="en-US" sz="1900" dirty="0" err="1"/>
              <a:t>Operaciones</a:t>
            </a:r>
            <a:r>
              <a:rPr lang="en-US" sz="1900" dirty="0"/>
              <a:t> +10M €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900" dirty="0"/>
              <a:t>🔹Como </a:t>
            </a:r>
            <a:r>
              <a:rPr lang="en-US" sz="1900" dirty="0" err="1"/>
              <a:t>planificar</a:t>
            </a:r>
            <a:r>
              <a:rPr lang="en-US" sz="1900" dirty="0"/>
              <a:t> la </a:t>
            </a:r>
            <a:r>
              <a:rPr lang="en-US" sz="1900" dirty="0" err="1"/>
              <a:t>comunicación</a:t>
            </a:r>
            <a:endParaRPr lang="en-US" sz="1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900" dirty="0"/>
              <a:t>🔹Como </a:t>
            </a:r>
            <a:r>
              <a:rPr lang="en-US" sz="1900" dirty="0" err="1"/>
              <a:t>evaluar</a:t>
            </a:r>
            <a:r>
              <a:rPr lang="en-US" sz="1900" dirty="0"/>
              <a:t> la </a:t>
            </a:r>
            <a:r>
              <a:rPr lang="en-US" sz="1900" dirty="0" err="1"/>
              <a:t>comunicación</a:t>
            </a:r>
            <a:endParaRPr lang="en-US" sz="1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900" dirty="0"/>
              <a:t>🔹APLIFEMPA-Modulo de </a:t>
            </a:r>
            <a:r>
              <a:rPr lang="en-US" sz="1900" dirty="0" err="1"/>
              <a:t>comunicación</a:t>
            </a:r>
            <a:endParaRPr lang="en-US" sz="1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9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778574C-7603-5634-9A7F-33F6ED5AA74D}"/>
              </a:ext>
            </a:extLst>
          </p:cNvPr>
          <p:cNvSpPr txBox="1"/>
          <p:nvPr/>
        </p:nvSpPr>
        <p:spPr>
          <a:xfrm>
            <a:off x="3160256" y="1156494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2400" b="1" kern="1200" dirty="0">
                <a:latin typeface="+mn-lt"/>
                <a:ea typeface="+mn-ea"/>
                <a:cs typeface="+mn-cs"/>
              </a:rPr>
              <a:t>94 </a:t>
            </a:r>
            <a:r>
              <a:rPr lang="en-US" sz="2400" b="1" kern="1200" dirty="0" err="1">
                <a:latin typeface="+mn-lt"/>
                <a:ea typeface="+mn-ea"/>
                <a:cs typeface="+mn-cs"/>
              </a:rPr>
              <a:t>asistentes</a:t>
            </a:r>
            <a:endParaRPr lang="en-US" sz="2400" b="1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02D1174-0DA8-043B-04CC-7591BF1A6F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714" r="17813" b="2"/>
          <a:stretch>
            <a:fillRect/>
          </a:stretch>
        </p:blipFill>
        <p:spPr>
          <a:xfrm>
            <a:off x="5160475" y="2254128"/>
            <a:ext cx="3526325" cy="3447378"/>
          </a:xfrm>
          <a:prstGeom prst="rect">
            <a:avLst/>
          </a:prstGeom>
          <a:noFill/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477C6D37-9EAE-FD42-1289-D869B2AED3EE}"/>
              </a:ext>
            </a:extLst>
          </p:cNvPr>
          <p:cNvGrpSpPr/>
          <p:nvPr/>
        </p:nvGrpSpPr>
        <p:grpSpPr>
          <a:xfrm>
            <a:off x="1652406" y="6047635"/>
            <a:ext cx="5839187" cy="606101"/>
            <a:chOff x="192566" y="938737"/>
            <a:chExt cx="11546320" cy="1142277"/>
          </a:xfrm>
        </p:grpSpPr>
        <p:pic>
          <p:nvPicPr>
            <p:cNvPr id="4" name="Imagen 3" descr="Interfaz de usuario gráfica, Texto, Aplicación&#10;&#10;El contenido generado por IA puede ser incorrecto.">
              <a:extLst>
                <a:ext uri="{FF2B5EF4-FFF2-40B4-BE49-F238E27FC236}">
                  <a16:creationId xmlns:a16="http://schemas.microsoft.com/office/drawing/2014/main" id="{839A983B-7AEF-348E-B622-A71E52CD8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566" y="1054293"/>
              <a:ext cx="4343122" cy="911166"/>
            </a:xfrm>
            <a:prstGeom prst="rect">
              <a:avLst/>
            </a:prstGeom>
          </p:spPr>
        </p:pic>
        <p:pic>
          <p:nvPicPr>
            <p:cNvPr id="8" name="Imagen 7" descr="Logotipo&#10;&#10;El contenido generado por IA puede ser incorrecto.">
              <a:extLst>
                <a:ext uri="{FF2B5EF4-FFF2-40B4-BE49-F238E27FC236}">
                  <a16:creationId xmlns:a16="http://schemas.microsoft.com/office/drawing/2014/main" id="{B3D47BB4-DBA8-A84A-FE62-7645C639E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5280" y="1054293"/>
              <a:ext cx="3783606" cy="799907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04BDBB3E-4C31-8851-97B1-81204424B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36721" y="998663"/>
              <a:ext cx="3120624" cy="911166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C0857660-2B3B-4688-B17D-B4C65ABC7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92012" y="938737"/>
              <a:ext cx="328600" cy="11422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61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E15ACC-5053-D868-612A-12CDEDA3C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002060"/>
          </a:solidFill>
        </p:spPr>
        <p:txBody>
          <a:bodyPr anchor="ctr">
            <a:normAutofit/>
          </a:bodyPr>
          <a:lstStyle/>
          <a:p>
            <a:r>
              <a:rPr lang="es-ES" sz="4100" dirty="0">
                <a:solidFill>
                  <a:schemeClr val="bg1"/>
                </a:solidFill>
              </a:rPr>
              <a:t>Próximas Acciones en Comunicación</a:t>
            </a:r>
          </a:p>
        </p:txBody>
      </p:sp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7D836D55-74BF-060A-FBA4-1F85D8E29A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512"/>
          <a:stretch/>
        </p:blipFill>
        <p:spPr>
          <a:xfrm>
            <a:off x="457200" y="2840912"/>
            <a:ext cx="4038600" cy="2044538"/>
          </a:xfrm>
          <a:prstGeom prst="rect">
            <a:avLst/>
          </a:prstGeom>
          <a:noFill/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D323F5-65CA-4064-8CF0-97E3F88BD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" sz="1500" b="1" dirty="0"/>
              <a:t>Planificación estratégica para 2025</a:t>
            </a:r>
          </a:p>
          <a:p>
            <a:pPr>
              <a:lnSpc>
                <a:spcPct val="90000"/>
              </a:lnSpc>
            </a:pPr>
            <a:endParaRPr lang="es-ES" sz="1500" dirty="0"/>
          </a:p>
          <a:p>
            <a:pPr algn="just">
              <a:lnSpc>
                <a:spcPct val="90000"/>
              </a:lnSpc>
            </a:pPr>
            <a:r>
              <a:rPr lang="es-ES" sz="1500" dirty="0"/>
              <a:t>Seguimiento de datos en APLIFEMPA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es-ES" sz="1500" i="1" dirty="0"/>
              <a:t>Análisis continuo de la información grabada en la plataforma para identificar tendencias y vacíos.</a:t>
            </a:r>
          </a:p>
          <a:p>
            <a:pPr algn="just">
              <a:lnSpc>
                <a:spcPct val="90000"/>
              </a:lnSpc>
            </a:pPr>
            <a:r>
              <a:rPr lang="es-ES" sz="1500" dirty="0"/>
              <a:t>Nuevos criterios para proyectos nacionales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es-ES" sz="1500" i="1" dirty="0"/>
              <a:t>Adaptación del registro para visibilizar mejor la distribución geográfica de las actuaciones.</a:t>
            </a:r>
          </a:p>
          <a:p>
            <a:pPr algn="just">
              <a:lnSpc>
                <a:spcPct val="90000"/>
              </a:lnSpc>
            </a:pPr>
            <a:r>
              <a:rPr lang="es-ES" sz="1500" dirty="0"/>
              <a:t>Evaluación estratégica 2025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es-ES" sz="1500" i="1" dirty="0"/>
              <a:t>Evaluación del impacto comunicacional del FEMPA en el ecuador del período de programación</a:t>
            </a:r>
            <a:r>
              <a:rPr lang="es-ES" sz="1500" dirty="0"/>
              <a:t>.</a:t>
            </a:r>
          </a:p>
          <a:p>
            <a:pPr algn="just">
              <a:lnSpc>
                <a:spcPct val="90000"/>
              </a:lnSpc>
            </a:pPr>
            <a:r>
              <a:rPr lang="es-ES" sz="1500" dirty="0"/>
              <a:t>Revisión visual de la web y datos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es-ES" sz="1500" i="1" dirty="0"/>
              <a:t>Diseño más intuitivo y visual de la web y de la exposición pública obligatoria de datos</a:t>
            </a:r>
            <a:r>
              <a:rPr lang="es-ES" sz="1500" dirty="0"/>
              <a:t>.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70FE547F-CFC8-4B02-C0EB-0F097A721F47}"/>
              </a:ext>
            </a:extLst>
          </p:cNvPr>
          <p:cNvGrpSpPr/>
          <p:nvPr/>
        </p:nvGrpSpPr>
        <p:grpSpPr>
          <a:xfrm>
            <a:off x="1652406" y="6049950"/>
            <a:ext cx="5839187" cy="606101"/>
            <a:chOff x="192566" y="938737"/>
            <a:chExt cx="11546320" cy="1142277"/>
          </a:xfrm>
        </p:grpSpPr>
        <p:pic>
          <p:nvPicPr>
            <p:cNvPr id="6" name="Imagen 5" descr="Interfaz de usuario gráfica, Texto, Aplicación&#10;&#10;El contenido generado por IA puede ser incorrecto.">
              <a:extLst>
                <a:ext uri="{FF2B5EF4-FFF2-40B4-BE49-F238E27FC236}">
                  <a16:creationId xmlns:a16="http://schemas.microsoft.com/office/drawing/2014/main" id="{2446CD84-356B-F0F6-B726-25B493BD9C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566" y="1054293"/>
              <a:ext cx="4343122" cy="911166"/>
            </a:xfrm>
            <a:prstGeom prst="rect">
              <a:avLst/>
            </a:prstGeom>
          </p:spPr>
        </p:pic>
        <p:pic>
          <p:nvPicPr>
            <p:cNvPr id="7" name="Imagen 6" descr="Logotipo&#10;&#10;El contenido generado por IA puede ser incorrecto.">
              <a:extLst>
                <a:ext uri="{FF2B5EF4-FFF2-40B4-BE49-F238E27FC236}">
                  <a16:creationId xmlns:a16="http://schemas.microsoft.com/office/drawing/2014/main" id="{1466C9C2-0D8B-B8C3-8149-C59B23F404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5280" y="1054293"/>
              <a:ext cx="3783606" cy="799907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16649F6B-4D1B-AD4D-4C9F-71A11A7F9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36721" y="998663"/>
              <a:ext cx="3120624" cy="911166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22E41205-FAEC-ACC0-22E5-FF754B9CA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92012" y="938737"/>
              <a:ext cx="328600" cy="11422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9642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9E5EFA37-51F2-85D7-C3EC-5943EBE114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Gracias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atención</a:t>
            </a:r>
            <a:endParaRPr lang="en-US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52301786-E9EB-4E00-6E3C-7A78D2BC2DCC}"/>
              </a:ext>
            </a:extLst>
          </p:cNvPr>
          <p:cNvGrpSpPr/>
          <p:nvPr/>
        </p:nvGrpSpPr>
        <p:grpSpPr>
          <a:xfrm>
            <a:off x="1652406" y="6049950"/>
            <a:ext cx="5839187" cy="606101"/>
            <a:chOff x="192566" y="938737"/>
            <a:chExt cx="11546320" cy="1142277"/>
          </a:xfrm>
        </p:grpSpPr>
        <p:pic>
          <p:nvPicPr>
            <p:cNvPr id="3" name="Imagen 2" descr="Interfaz de usuario gráfica, Texto, Aplicación&#10;&#10;El contenido generado por IA puede ser incorrecto.">
              <a:extLst>
                <a:ext uri="{FF2B5EF4-FFF2-40B4-BE49-F238E27FC236}">
                  <a16:creationId xmlns:a16="http://schemas.microsoft.com/office/drawing/2014/main" id="{77B5307F-8BE3-A320-CF1D-D87E4E740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566" y="1054293"/>
              <a:ext cx="4343122" cy="911166"/>
            </a:xfrm>
            <a:prstGeom prst="rect">
              <a:avLst/>
            </a:prstGeom>
          </p:spPr>
        </p:pic>
        <p:pic>
          <p:nvPicPr>
            <p:cNvPr id="4" name="Imagen 3" descr="Logotipo&#10;&#10;El contenido generado por IA puede ser incorrecto.">
              <a:extLst>
                <a:ext uri="{FF2B5EF4-FFF2-40B4-BE49-F238E27FC236}">
                  <a16:creationId xmlns:a16="http://schemas.microsoft.com/office/drawing/2014/main" id="{8A4E914F-EB44-F159-418D-3D0FF6BB6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5280" y="1054293"/>
              <a:ext cx="3783606" cy="799907"/>
            </a:xfrm>
            <a:prstGeom prst="rect">
              <a:avLst/>
            </a:prstGeom>
          </p:spPr>
        </p:pic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34AF6566-4621-F60F-3219-2D13F40065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36721" y="998663"/>
              <a:ext cx="3120624" cy="911166"/>
            </a:xfrm>
            <a:prstGeom prst="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D68C6CC8-3ABB-0CA0-679C-E9909A84D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92012" y="938737"/>
              <a:ext cx="328600" cy="11422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5857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335</Words>
  <Application>Microsoft Office PowerPoint</Application>
  <PresentationFormat>Presentación en pantalla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Cambria Math</vt:lpstr>
      <vt:lpstr>Symbol</vt:lpstr>
      <vt:lpstr>Office Theme</vt:lpstr>
      <vt:lpstr>Actuaciones de Comunicación 2024-2025</vt:lpstr>
      <vt:lpstr>1. Vídeo 'Europa se siente'</vt:lpstr>
      <vt:lpstr>Presentación de PowerPoint</vt:lpstr>
      <vt:lpstr>Incorporación de proyectos FEMPA en el Geoportal MAPA</vt:lpstr>
      <vt:lpstr>Taller de comunicación 25 junio</vt:lpstr>
      <vt:lpstr>Próximas Acciones en Comunicación</vt:lpstr>
      <vt:lpstr>Gracias por su atención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Martin Spuch, Javier</cp:lastModifiedBy>
  <cp:revision>8</cp:revision>
  <dcterms:created xsi:type="dcterms:W3CDTF">2013-01-27T09:14:16Z</dcterms:created>
  <dcterms:modified xsi:type="dcterms:W3CDTF">2025-09-03T10:55:02Z</dcterms:modified>
  <cp:category/>
</cp:coreProperties>
</file>